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8" r:id="rId4"/>
    <p:sldId id="259" r:id="rId5"/>
    <p:sldId id="260" r:id="rId6"/>
    <p:sldId id="265" r:id="rId7"/>
    <p:sldId id="261" r:id="rId8"/>
    <p:sldId id="266" r:id="rId9"/>
    <p:sldId id="267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D099-A5C7-4649-837C-A1B1813D7944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E7EC-7DB3-47BF-8E1A-717071E99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D099-A5C7-4649-837C-A1B1813D7944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E7EC-7DB3-47BF-8E1A-717071E99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D099-A5C7-4649-837C-A1B1813D7944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E7EC-7DB3-47BF-8E1A-717071E99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D099-A5C7-4649-837C-A1B1813D7944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E7EC-7DB3-47BF-8E1A-717071E99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D099-A5C7-4649-837C-A1B1813D7944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E7EC-7DB3-47BF-8E1A-717071E99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D099-A5C7-4649-837C-A1B1813D7944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E7EC-7DB3-47BF-8E1A-717071E99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D099-A5C7-4649-837C-A1B1813D7944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E7EC-7DB3-47BF-8E1A-717071E99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D099-A5C7-4649-837C-A1B1813D7944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E7EC-7DB3-47BF-8E1A-717071E99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D099-A5C7-4649-837C-A1B1813D7944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E7EC-7DB3-47BF-8E1A-717071E99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D099-A5C7-4649-837C-A1B1813D7944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E7EC-7DB3-47BF-8E1A-717071E99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D099-A5C7-4649-837C-A1B1813D7944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E7EC-7DB3-47BF-8E1A-717071E99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AD099-A5C7-4649-837C-A1B1813D7944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E7EC-7DB3-47BF-8E1A-717071E99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How did this invention cause an increase in slavery?</a:t>
            </a:r>
            <a:endParaRPr lang="en-US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4306252" cy="419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80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Arial" charset="0"/>
              </a:rPr>
              <a:t/>
            </a:r>
            <a:br>
              <a:rPr lang="en-US" b="1" dirty="0" smtClean="0">
                <a:solidFill>
                  <a:srgbClr val="003399"/>
                </a:solidFill>
                <a:latin typeface="Arial" charset="0"/>
              </a:rPr>
            </a:br>
            <a:r>
              <a:rPr lang="en-US" b="1" u="sng" dirty="0" smtClean="0">
                <a:solidFill>
                  <a:srgbClr val="003399"/>
                </a:solidFill>
                <a:latin typeface="Arial" charset="0"/>
              </a:rPr>
              <a:t>Workers Seek Better Conditions</a:t>
            </a:r>
            <a:br>
              <a:rPr lang="en-US" b="1" u="sng" dirty="0" smtClean="0">
                <a:solidFill>
                  <a:srgbClr val="003399"/>
                </a:solidFill>
                <a:latin typeface="Arial" charset="0"/>
              </a:rPr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marL="228600" indent="-228600"/>
            <a:r>
              <a:rPr lang="en-US" sz="4400" b="1" dirty="0" smtClean="0">
                <a:latin typeface="Arial" charset="0"/>
              </a:rPr>
              <a:t>Workers Unionize</a:t>
            </a:r>
            <a:endParaRPr lang="en-US" sz="4400" dirty="0" smtClean="0">
              <a:latin typeface="Arial" charset="0"/>
            </a:endParaRPr>
          </a:p>
          <a:p>
            <a:pPr marL="228600" indent="-228600"/>
            <a:r>
              <a:rPr lang="en-US" sz="4400" dirty="0" smtClean="0">
                <a:latin typeface="Arial" charset="0"/>
              </a:rPr>
              <a:t>Artisans form unions; begin to ally selves with unskilled workers</a:t>
            </a:r>
          </a:p>
          <a:p>
            <a:pPr marL="228600" indent="-228600"/>
            <a:r>
              <a:rPr lang="en-US" sz="4400" dirty="0" smtClean="0">
                <a:latin typeface="Arial" charset="0"/>
              </a:rPr>
              <a:t>1830s–1840s, 1–2% of workers organized, dozens of strikes</a:t>
            </a:r>
          </a:p>
          <a:p>
            <a:pPr marL="228600" indent="-228600">
              <a:buNone/>
            </a:pPr>
            <a:r>
              <a:rPr lang="en-US" sz="4400" dirty="0" smtClean="0">
                <a:latin typeface="Arial" charset="0"/>
              </a:rPr>
              <a:t>	- </a:t>
            </a:r>
            <a:r>
              <a:rPr lang="en-US" sz="4400" dirty="0" smtClean="0">
                <a:solidFill>
                  <a:srgbClr val="FF0000"/>
                </a:solidFill>
                <a:latin typeface="Arial" charset="0"/>
              </a:rPr>
              <a:t>employers use immigrants as strikebreakers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4400" b="1" dirty="0" smtClean="0">
                <a:latin typeface="Arial" charset="0"/>
              </a:rPr>
              <a:t>National Trades’ Union</a:t>
            </a:r>
            <a:endParaRPr lang="en-US" sz="4400" dirty="0" smtClean="0">
              <a:latin typeface="Arial" charset="0"/>
            </a:endParaRPr>
          </a:p>
          <a:p>
            <a:pPr marL="228600" indent="-228600">
              <a:buFontTx/>
              <a:buChar char="•"/>
            </a:pPr>
            <a:r>
              <a:rPr lang="en-US" sz="4400" dirty="0" smtClean="0">
                <a:latin typeface="Arial" charset="0"/>
              </a:rPr>
              <a:t>1830s, unions for same trade unite to standardize wages, conditions </a:t>
            </a:r>
          </a:p>
          <a:p>
            <a:pPr marL="228600" indent="-228600">
              <a:buFontTx/>
              <a:buChar char="•"/>
            </a:pPr>
            <a:r>
              <a:rPr lang="en-US" sz="4400" dirty="0" smtClean="0">
                <a:solidFill>
                  <a:srgbClr val="FF0000"/>
                </a:solidFill>
                <a:latin typeface="Arial" charset="0"/>
              </a:rPr>
              <a:t>1834, organizations from 6 industries form </a:t>
            </a:r>
            <a:r>
              <a:rPr lang="en-US" sz="4400" b="1" dirty="0" smtClean="0">
                <a:solidFill>
                  <a:srgbClr val="FF0000"/>
                </a:solidFill>
                <a:latin typeface="Arial" charset="0"/>
              </a:rPr>
              <a:t>National Trades’ Union</a:t>
            </a:r>
            <a:endParaRPr lang="en-US" sz="4400" dirty="0" smtClean="0">
              <a:solidFill>
                <a:srgbClr val="FF0000"/>
              </a:solidFill>
              <a:latin typeface="Arial" charset="0"/>
            </a:endParaRPr>
          </a:p>
          <a:p>
            <a:pPr marL="228600" indent="-228600">
              <a:buFontTx/>
              <a:buChar char="•"/>
            </a:pPr>
            <a:r>
              <a:rPr lang="en-US" sz="4400" dirty="0" smtClean="0">
                <a:solidFill>
                  <a:srgbClr val="FF0000"/>
                </a:solidFill>
                <a:latin typeface="Arial" charset="0"/>
              </a:rPr>
              <a:t>courts declare strikes illegal</a:t>
            </a:r>
            <a:endParaRPr lang="en-US" sz="44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4800" b="1" dirty="0" smtClean="0">
                <a:latin typeface="Arial" charset="0"/>
              </a:rPr>
              <a:t>Court Backs Strikers</a:t>
            </a:r>
            <a:endParaRPr lang="en-US" sz="4800" dirty="0" smtClean="0">
              <a:latin typeface="Arial" charset="0"/>
            </a:endParaRPr>
          </a:p>
          <a:p>
            <a:pPr marL="228600" indent="-228600">
              <a:buFontTx/>
              <a:buChar char="•"/>
            </a:pPr>
            <a:r>
              <a:rPr lang="en-US" sz="4800" u="sng" dirty="0" smtClean="0">
                <a:solidFill>
                  <a:srgbClr val="FF0000"/>
                </a:solidFill>
                <a:latin typeface="Arial" charset="0"/>
              </a:rPr>
              <a:t>In 1842, Massachusetts Supreme Court upholds right to strike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Arial" charset="0"/>
              </a:rPr>
              <a:t/>
            </a:r>
            <a:br>
              <a:rPr lang="en-US" b="1" dirty="0" smtClean="0">
                <a:solidFill>
                  <a:srgbClr val="003399"/>
                </a:solidFill>
                <a:latin typeface="Arial" charset="0"/>
              </a:rPr>
            </a:br>
            <a:r>
              <a:rPr lang="en-US" b="1" u="sng" dirty="0" smtClean="0">
                <a:solidFill>
                  <a:srgbClr val="FF0000"/>
                </a:solidFill>
                <a:latin typeface="Arial" charset="0"/>
              </a:rPr>
              <a:t>Industry Changes Work</a:t>
            </a:r>
            <a:r>
              <a:rPr lang="en-US" b="1" u="sng" dirty="0" smtClean="0">
                <a:solidFill>
                  <a:srgbClr val="003399"/>
                </a:solidFill>
                <a:latin typeface="Arial" charset="0"/>
              </a:rPr>
              <a:t/>
            </a:r>
            <a:br>
              <a:rPr lang="en-US" b="1" u="sng" dirty="0" smtClean="0">
                <a:solidFill>
                  <a:srgbClr val="003399"/>
                </a:solidFill>
                <a:latin typeface="Arial" charset="0"/>
              </a:rPr>
            </a:b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Arial" charset="0"/>
              </a:rPr>
              <a:t>Cottage industry—manufacturers supply materials, goods made in homes</a:t>
            </a:r>
          </a:p>
          <a:p>
            <a:pPr marL="228600" indent="-228600"/>
            <a:r>
              <a:rPr lang="en-US" sz="4000" b="1" u="sng" dirty="0" smtClean="0">
                <a:solidFill>
                  <a:srgbClr val="FF0000"/>
                </a:solidFill>
                <a:latin typeface="Arial" charset="0"/>
              </a:rPr>
              <a:t>Entrepreneurs like Francis Cabot Lowell open weaving factories in MA</a:t>
            </a:r>
          </a:p>
          <a:p>
            <a:pPr marL="228600" indent="-228600">
              <a:buNone/>
            </a:pPr>
            <a:r>
              <a:rPr lang="en-US" sz="4000" b="1" dirty="0" smtClean="0">
                <a:latin typeface="Arial" charset="0"/>
              </a:rPr>
              <a:t>	- by 1830s Lowell and partners have 8 factories, 6,000 employees</a:t>
            </a:r>
            <a:endParaRPr lang="en-US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8006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4000" b="1" u="sng" dirty="0" smtClean="0">
                <a:latin typeface="Arial" charset="0"/>
              </a:rPr>
              <a:t>The Lowell Mill</a:t>
            </a:r>
            <a:endParaRPr lang="en-US" sz="4000" u="sng" dirty="0" smtClean="0">
              <a:latin typeface="Arial" charset="0"/>
            </a:endParaRPr>
          </a:p>
          <a:p>
            <a:pPr marL="228600" indent="-228600"/>
            <a:r>
              <a:rPr lang="en-US" sz="4000" dirty="0" smtClean="0">
                <a:latin typeface="Arial" charset="0"/>
              </a:rPr>
              <a:t>• </a:t>
            </a:r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>Most mill workers are unmarried </a:t>
            </a:r>
          </a:p>
          <a:p>
            <a:pPr marL="228600" indent="-228600"/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> farm girls</a:t>
            </a:r>
          </a:p>
          <a:p>
            <a:pPr marL="228600" indent="-228600"/>
            <a:r>
              <a:rPr lang="en-US" sz="4000" dirty="0" smtClean="0">
                <a:latin typeface="Arial" charset="0"/>
              </a:rPr>
              <a:t>	- under strict control of female supervisor</a:t>
            </a:r>
          </a:p>
          <a:p>
            <a:pPr marL="228600" indent="-228600"/>
            <a:r>
              <a:rPr lang="en-US" sz="4000" dirty="0" smtClean="0">
                <a:latin typeface="Arial" charset="0"/>
              </a:rPr>
              <a:t>•</a:t>
            </a:r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>Females can be paid lower wages than men</a:t>
            </a:r>
          </a:p>
          <a:p>
            <a:pPr marL="228600" indent="-228600"/>
            <a:endParaRPr lang="en-US" sz="4000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"/>
            <a:ext cx="4495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Arial" charset="0"/>
              </a:rPr>
              <a:t>Factory pay better than alternatives—teaching, sewing, domestic work</a:t>
            </a:r>
          </a:p>
          <a:p>
            <a:pPr marL="228600" indent="-228600"/>
            <a:r>
              <a:rPr lang="en-US" sz="5400" dirty="0" smtClean="0">
                <a:latin typeface="Arial" charset="0"/>
              </a:rPr>
              <a:t>• Most girls stay at Lowell only for a few years and take new ideas back to their homes</a:t>
            </a:r>
            <a:endParaRPr lang="en-US" sz="5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4400" b="1" dirty="0" smtClean="0">
                <a:latin typeface="Arial" charset="0"/>
              </a:rPr>
              <a:t>Conditions at Lowell</a:t>
            </a:r>
            <a:endParaRPr lang="en-US" sz="4400" dirty="0" smtClean="0">
              <a:latin typeface="Arial" charset="0"/>
            </a:endParaRPr>
          </a:p>
          <a:p>
            <a:pPr marL="228600" indent="-228600"/>
            <a:r>
              <a:rPr lang="en-US" sz="4400" dirty="0" smtClean="0">
                <a:latin typeface="Arial" charset="0"/>
              </a:rPr>
              <a:t>•	Work 12 hours in heat, dark, poor ventilation: </a:t>
            </a:r>
          </a:p>
          <a:p>
            <a:pPr marL="228600" indent="-228600"/>
            <a:r>
              <a:rPr lang="en-US" sz="4400" dirty="0" smtClean="0">
                <a:latin typeface="Arial" charset="0"/>
              </a:rPr>
              <a:t>	- causes discomfort, illness</a:t>
            </a:r>
          </a:p>
          <a:p>
            <a:pPr marL="228600" indent="-228600"/>
            <a:r>
              <a:rPr lang="en-US" sz="4400" dirty="0" smtClean="0">
                <a:latin typeface="Arial" charset="0"/>
              </a:rPr>
              <a:t>•	</a:t>
            </a:r>
            <a:r>
              <a:rPr lang="en-US" sz="4400" u="sng" dirty="0" smtClean="0">
                <a:solidFill>
                  <a:srgbClr val="FF0000"/>
                </a:solidFill>
                <a:latin typeface="Arial" charset="0"/>
              </a:rPr>
              <a:t>Conditions continue to deteriorate; 800 mill girls conduct a strike: </a:t>
            </a:r>
          </a:p>
          <a:p>
            <a:pPr marL="228600" indent="-228600"/>
            <a:r>
              <a:rPr lang="en-US" sz="4400" u="sng" dirty="0" smtClean="0">
                <a:solidFill>
                  <a:srgbClr val="FF0000"/>
                </a:solidFill>
                <a:latin typeface="Arial" charset="0"/>
              </a:rPr>
              <a:t>	- work stoppage to force employer to respond to worker demands</a:t>
            </a:r>
            <a:endParaRPr lang="en-US" sz="44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59" y="10886"/>
            <a:ext cx="54402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599" y="381000"/>
            <a:ext cx="347515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From your worksheet, highlight or underline </a:t>
            </a: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sz="4400" dirty="0" smtClean="0"/>
              <a:t>rules women must follow at the Hamilton Company.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1522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4800" b="1" dirty="0" smtClean="0">
                <a:latin typeface="Arial" charset="0"/>
              </a:rPr>
              <a:t>Strikes at Lowell</a:t>
            </a:r>
            <a:endParaRPr lang="en-US" sz="4800" dirty="0" smtClean="0">
              <a:latin typeface="Arial" charset="0"/>
            </a:endParaRPr>
          </a:p>
          <a:p>
            <a:pPr marL="228600" indent="-228600"/>
            <a:r>
              <a:rPr lang="en-US" sz="4800" dirty="0" smtClean="0">
                <a:latin typeface="Arial" charset="0"/>
              </a:rPr>
              <a:t>•	</a:t>
            </a:r>
            <a:r>
              <a:rPr lang="en-US" sz="4800" dirty="0" smtClean="0">
                <a:solidFill>
                  <a:srgbClr val="FF0000"/>
                </a:solidFill>
                <a:latin typeface="Arial" charset="0"/>
              </a:rPr>
              <a:t>1834, strike over pay cut; 1836, strike over higher board charges</a:t>
            </a:r>
          </a:p>
          <a:p>
            <a:pPr marL="228600" indent="-228600"/>
            <a:r>
              <a:rPr lang="en-US" sz="4800" dirty="0" smtClean="0">
                <a:latin typeface="Arial" charset="0"/>
              </a:rPr>
              <a:t>•	Company prevails both times, </a:t>
            </a:r>
            <a:r>
              <a:rPr lang="en-US" sz="4800" dirty="0" smtClean="0">
                <a:latin typeface="Arial" charset="0"/>
              </a:rPr>
              <a:t>fire </a:t>
            </a:r>
            <a:r>
              <a:rPr lang="en-US" sz="4800" dirty="0" smtClean="0">
                <a:latin typeface="Arial" charset="0"/>
              </a:rPr>
              <a:t>strike leaders</a:t>
            </a:r>
          </a:p>
          <a:p>
            <a:pPr marL="228600" indent="-228600"/>
            <a:r>
              <a:rPr lang="en-US" sz="4800" dirty="0" smtClean="0">
                <a:latin typeface="Arial" charset="0"/>
              </a:rPr>
              <a:t>•	</a:t>
            </a:r>
            <a:r>
              <a:rPr lang="en-US" sz="4800" dirty="0" smtClean="0">
                <a:solidFill>
                  <a:srgbClr val="FF0000"/>
                </a:solidFill>
                <a:latin typeface="Arial" charset="0"/>
              </a:rPr>
              <a:t>1845, Lowell Female Labor Reform Association founded</a:t>
            </a:r>
            <a:endParaRPr lang="en-US" sz="48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1"/>
            <a:ext cx="9144000" cy="685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98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84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164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 Industry Changes 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Workers Seek Better Conditions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Arel</dc:creator>
  <cp:lastModifiedBy>sps</cp:lastModifiedBy>
  <cp:revision>15</cp:revision>
  <dcterms:created xsi:type="dcterms:W3CDTF">2011-03-06T22:16:14Z</dcterms:created>
  <dcterms:modified xsi:type="dcterms:W3CDTF">2013-02-06T13:38:25Z</dcterms:modified>
</cp:coreProperties>
</file>