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4" r:id="rId8"/>
    <p:sldId id="265" r:id="rId9"/>
    <p:sldId id="266" r:id="rId10"/>
    <p:sldId id="263" r:id="rId11"/>
    <p:sldId id="260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1214-AB42-4BD5-83A1-44136B6E1670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C15F-92C3-42F3-9934-7EF2BE58E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1214-AB42-4BD5-83A1-44136B6E1670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C15F-92C3-42F3-9934-7EF2BE58E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1214-AB42-4BD5-83A1-44136B6E1670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C15F-92C3-42F3-9934-7EF2BE58E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1214-AB42-4BD5-83A1-44136B6E1670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C15F-92C3-42F3-9934-7EF2BE58E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1214-AB42-4BD5-83A1-44136B6E1670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C15F-92C3-42F3-9934-7EF2BE58E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1214-AB42-4BD5-83A1-44136B6E1670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C15F-92C3-42F3-9934-7EF2BE58E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1214-AB42-4BD5-83A1-44136B6E1670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C15F-92C3-42F3-9934-7EF2BE58E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1214-AB42-4BD5-83A1-44136B6E1670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C15F-92C3-42F3-9934-7EF2BE58E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1214-AB42-4BD5-83A1-44136B6E1670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C15F-92C3-42F3-9934-7EF2BE58E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1214-AB42-4BD5-83A1-44136B6E1670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C15F-92C3-42F3-9934-7EF2BE58E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1214-AB42-4BD5-83A1-44136B6E1670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C15F-92C3-42F3-9934-7EF2BE58E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D1214-AB42-4BD5-83A1-44136B6E1670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0C15F-92C3-42F3-9934-7EF2BE58E6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omesar.org/images/revolutionary-war-fla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821362"/>
          </a:xfrm>
        </p:spPr>
        <p:txBody>
          <a:bodyPr>
            <a:noAutofit/>
          </a:bodyPr>
          <a:lstStyle/>
          <a:p>
            <a:pPr algn="l"/>
            <a:r>
              <a:rPr lang="en-US" sz="8800" dirty="0" smtClean="0">
                <a:latin typeface="Copperplate Gothic Light" pitchFamily="34" charset="0"/>
              </a:rPr>
              <a:t>            </a:t>
            </a:r>
            <a:r>
              <a:rPr lang="en-US" sz="8800" b="1" dirty="0" smtClean="0">
                <a:latin typeface="Copperplate Gothic Light" pitchFamily="34" charset="0"/>
              </a:rPr>
              <a:t>Winning</a:t>
            </a:r>
            <a:br>
              <a:rPr lang="en-US" sz="8800" b="1" dirty="0" smtClean="0">
                <a:latin typeface="Copperplate Gothic Light" pitchFamily="34" charset="0"/>
              </a:rPr>
            </a:br>
            <a:r>
              <a:rPr lang="en-US" sz="8800" b="1" dirty="0" smtClean="0">
                <a:latin typeface="Copperplate Gothic Light" pitchFamily="34" charset="0"/>
              </a:rPr>
              <a:t>                the </a:t>
            </a:r>
            <a:br>
              <a:rPr lang="en-US" sz="8800" b="1" dirty="0" smtClean="0">
                <a:latin typeface="Copperplate Gothic Light" pitchFamily="34" charset="0"/>
              </a:rPr>
            </a:br>
            <a:r>
              <a:rPr lang="en-US" sz="8800" b="1" dirty="0" smtClean="0">
                <a:latin typeface="Copperplate Gothic Light" pitchFamily="34" charset="0"/>
              </a:rPr>
              <a:t>               War</a:t>
            </a:r>
            <a:endParaRPr lang="en-US" sz="8800" b="1" dirty="0">
              <a:latin typeface="Copperplate Gothic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Cornwallis did not show up to the surrender</a:t>
            </a:r>
          </a:p>
          <a:p>
            <a:r>
              <a:rPr lang="en-US" sz="2800" dirty="0" smtClean="0"/>
              <a:t>Ceremonies. He did </a:t>
            </a:r>
            <a:r>
              <a:rPr lang="en-US" sz="2800" dirty="0"/>
              <a:t>not attend the surrender ceremony </a:t>
            </a:r>
            <a:r>
              <a:rPr lang="en-US" sz="2800" dirty="0" smtClean="0"/>
              <a:t>because he </a:t>
            </a:r>
            <a:r>
              <a:rPr lang="en-US" sz="2800" dirty="0"/>
              <a:t>was not feeling well.</a:t>
            </a:r>
          </a:p>
          <a:p>
            <a:r>
              <a:rPr lang="en-US" sz="2800" dirty="0"/>
              <a:t>– His men tried to surrender to the French, but the French</a:t>
            </a:r>
          </a:p>
          <a:p>
            <a:r>
              <a:rPr lang="en-US" sz="2800" dirty="0"/>
              <a:t>commander forced them to surrender to Washington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4887" y="335280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Treaty of Paris of 1783 was signed which did the</a:t>
            </a:r>
          </a:p>
          <a:p>
            <a:r>
              <a:rPr lang="en-US" sz="2800" dirty="0"/>
              <a:t>following:</a:t>
            </a:r>
          </a:p>
          <a:p>
            <a:r>
              <a:rPr lang="en-US" sz="2800" dirty="0"/>
              <a:t>– Britain recognized the United States as an independent</a:t>
            </a:r>
          </a:p>
          <a:p>
            <a:r>
              <a:rPr lang="en-US" sz="2800" dirty="0"/>
              <a:t>nation and withdrew all troops</a:t>
            </a:r>
          </a:p>
          <a:p>
            <a:r>
              <a:rPr lang="en-US" sz="2800" dirty="0"/>
              <a:t>• The US territory extended from the Atlantic Ocean to the Mississippi</a:t>
            </a:r>
          </a:p>
          <a:p>
            <a:r>
              <a:rPr lang="en-US" sz="2800" dirty="0"/>
              <a:t>River</a:t>
            </a:r>
          </a:p>
        </p:txBody>
      </p:sp>
    </p:spTree>
    <p:extLst>
      <p:ext uri="{BB962C8B-B14F-4D97-AF65-F5344CB8AC3E}">
        <p14:creationId xmlns:p14="http://schemas.microsoft.com/office/powerpoint/2010/main" val="169370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eaforces.org/usnships/cg/CG-48-USS-Yorktown-Dateien/image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73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germanhistorydocs.ghi-dc.org/images/00005897%20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10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33800" y="0"/>
            <a:ext cx="5410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Feb. 1778 </a:t>
            </a:r>
            <a:r>
              <a:rPr lang="en-US" sz="3600" dirty="0" smtClean="0"/>
              <a:t>– Frederick von Steuben volunteers </a:t>
            </a:r>
            <a:r>
              <a:rPr lang="en-US" sz="3600" dirty="0" smtClean="0"/>
              <a:t>his </a:t>
            </a:r>
            <a:r>
              <a:rPr lang="en-US" sz="3600" dirty="0" smtClean="0"/>
              <a:t>services to Washington.</a:t>
            </a:r>
          </a:p>
          <a:p>
            <a:r>
              <a:rPr lang="en-US" sz="3600" b="1" dirty="0" smtClean="0"/>
              <a:t>Trained Soldiers To</a:t>
            </a:r>
            <a:r>
              <a:rPr lang="en-US" sz="3600" dirty="0" smtClean="0"/>
              <a:t>: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Stand at attention.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Execute field maneuvers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Fire and reload quickly.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Handle Bayonets</a:t>
            </a:r>
          </a:p>
          <a:p>
            <a:pPr marL="342900" indent="-342900"/>
            <a:r>
              <a:rPr lang="en-US" sz="3600" b="1" dirty="0" smtClean="0"/>
              <a:t>Result</a:t>
            </a:r>
            <a:r>
              <a:rPr lang="en-US" sz="3600" dirty="0" smtClean="0"/>
              <a:t> = Effective Fighting Force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pbs.org/wgbh/roadshow/fts/images/mobile_200603A50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09925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2800" y="304800"/>
            <a:ext cx="5486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Marquis de Lafayette</a:t>
            </a:r>
          </a:p>
          <a:p>
            <a:r>
              <a:rPr lang="en-US" sz="4400" dirty="0" smtClean="0"/>
              <a:t>- 20 year old French aristocrat who led a command in Virginia in the last years of the war. Became a close friend of Washington.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2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theamericanrevolution.org/images/people/NathanaelGreen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766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0400" y="0"/>
            <a:ext cx="594360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-After the Battle of   Saratoga the British shifted    their forces South and would try to slowly fight their way back north.</a:t>
            </a:r>
          </a:p>
          <a:p>
            <a:endParaRPr lang="en-US" sz="4000" dirty="0" smtClean="0"/>
          </a:p>
          <a:p>
            <a:r>
              <a:rPr lang="en-US" sz="4000" dirty="0" smtClean="0"/>
              <a:t> -After the British capture  Charles Town, S.C. Washington orders Nathanael Greene to march south and harass </a:t>
            </a:r>
            <a:r>
              <a:rPr lang="en-US" sz="4000" dirty="0" err="1" smtClean="0"/>
              <a:t>Corwallis</a:t>
            </a:r>
            <a:r>
              <a:rPr lang="en-US" sz="40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socialstudiesforkids.com/graphics/yorktownsiegemap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3434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43400" y="0"/>
            <a:ext cx="48006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-Cornwallis fights his way to Virginia.</a:t>
            </a:r>
          </a:p>
          <a:p>
            <a:pPr>
              <a:buFontTx/>
              <a:buChar char="-"/>
            </a:pPr>
            <a:r>
              <a:rPr lang="en-US" sz="4000" dirty="0" smtClean="0"/>
              <a:t>Makes the fatal mistake by setting up camp in Yorktown.</a:t>
            </a:r>
          </a:p>
          <a:p>
            <a:r>
              <a:rPr lang="en-US" sz="4000" dirty="0" smtClean="0"/>
              <a:t>-American and French forces attack Cornwallis for 3 weeks.</a:t>
            </a:r>
          </a:p>
          <a:p>
            <a:pPr>
              <a:buFontTx/>
              <a:buChar char="-"/>
            </a:pPr>
            <a:r>
              <a:rPr lang="en-US" sz="4000" dirty="0" smtClean="0"/>
              <a:t>Oct. 17, 1781 – Cornwallis surrenders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76200"/>
            <a:ext cx="4896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Quotes from General Cornwallis</a:t>
            </a:r>
            <a:r>
              <a:rPr lang="en-US" dirty="0"/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05282"/>
            <a:ext cx="9067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On September 29, Cornwallis assured Clinton, “I . . . have no doubt, if relief arrives in any reasonable time, York and Gloucester will be both in possession of his Majesty’s troops”.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Who wrote the quote? __________________________________________________________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 Date or time of the quote ________________________________________________________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 Important information from quote </a:t>
            </a:r>
            <a:r>
              <a:rPr lang="en-US" sz="20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What emotions are they feeling?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70601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169"/>
            <a:ext cx="9144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000" dirty="0"/>
              <a:t>By October 10, though, Cornwallis pleaded that “nothing but a direct move to York River—which includes a successful naval action—can save me. . . . We have lost about seventy of our men and many of our works are considerably damaged . . . we cannot hope to make a very long resistance. P.S. 5 p.m. Since my letter was written [at 12 p.m.] we have lost thirty men.”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Who wrote the quote? </a:t>
            </a:r>
            <a:r>
              <a:rPr lang="en-US" dirty="0" smtClean="0"/>
              <a:t>_______________________________________________________</a:t>
            </a:r>
            <a:endParaRPr lang="en-US" dirty="0"/>
          </a:p>
          <a:p>
            <a:r>
              <a:rPr lang="en-US" dirty="0"/>
              <a:t>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Date or time of the quote </a:t>
            </a:r>
            <a:r>
              <a:rPr lang="en-US" dirty="0" smtClean="0"/>
              <a:t>______________________________________________________</a:t>
            </a:r>
            <a:endParaRPr lang="en-US" dirty="0"/>
          </a:p>
          <a:p>
            <a:r>
              <a:rPr lang="en-US" dirty="0"/>
              <a:t>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Important information from quote </a:t>
            </a:r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  <a:p>
            <a:r>
              <a:rPr lang="en-US" dirty="0"/>
              <a:t>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What emotions are they feeling? </a:t>
            </a:r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15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598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393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          Winning                 the                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Winning                 the                 War</dc:title>
  <dc:creator>Arel</dc:creator>
  <cp:lastModifiedBy>SPS</cp:lastModifiedBy>
  <cp:revision>8</cp:revision>
  <dcterms:created xsi:type="dcterms:W3CDTF">2011-10-10T23:11:38Z</dcterms:created>
  <dcterms:modified xsi:type="dcterms:W3CDTF">2012-10-03T15:36:18Z</dcterms:modified>
</cp:coreProperties>
</file>