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8" r:id="rId4"/>
    <p:sldId id="267" r:id="rId5"/>
    <p:sldId id="256" r:id="rId6"/>
    <p:sldId id="261" r:id="rId7"/>
    <p:sldId id="268" r:id="rId8"/>
    <p:sldId id="259" r:id="rId9"/>
    <p:sldId id="269" r:id="rId10"/>
    <p:sldId id="265" r:id="rId11"/>
    <p:sldId id="262" r:id="rId12"/>
    <p:sldId id="264"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D9A825-7C9E-4C72-A8BD-1B10B9C69FB8}"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5A6C1-8B6E-4EE6-863D-C2A12927DB7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A825-7C9E-4C72-A8BD-1B10B9C69FB8}"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5A6C1-8B6E-4EE6-863D-C2A12927DB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A825-7C9E-4C72-A8BD-1B10B9C69FB8}"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5A6C1-8B6E-4EE6-863D-C2A12927DB7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A825-7C9E-4C72-A8BD-1B10B9C69FB8}"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5A6C1-8B6E-4EE6-863D-C2A12927DB7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D9A825-7C9E-4C72-A8BD-1B10B9C69FB8}" type="datetimeFigureOut">
              <a:rPr lang="en-US" smtClean="0"/>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5A6C1-8B6E-4EE6-863D-C2A12927DB7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D9A825-7C9E-4C72-A8BD-1B10B9C69FB8}"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5A6C1-8B6E-4EE6-863D-C2A12927DB7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D9A825-7C9E-4C72-A8BD-1B10B9C69FB8}" type="datetimeFigureOut">
              <a:rPr lang="en-US" smtClean="0"/>
              <a:t>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55A6C1-8B6E-4EE6-863D-C2A12927DB7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D9A825-7C9E-4C72-A8BD-1B10B9C69FB8}" type="datetimeFigureOut">
              <a:rPr lang="en-US" smtClean="0"/>
              <a:t>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55A6C1-8B6E-4EE6-863D-C2A12927DB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9A825-7C9E-4C72-A8BD-1B10B9C69FB8}" type="datetimeFigureOut">
              <a:rPr lang="en-US" smtClean="0"/>
              <a:t>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55A6C1-8B6E-4EE6-863D-C2A12927DB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9A825-7C9E-4C72-A8BD-1B10B9C69FB8}"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5A6C1-8B6E-4EE6-863D-C2A12927DB7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9A825-7C9E-4C72-A8BD-1B10B9C69FB8}" type="datetimeFigureOut">
              <a:rPr lang="en-US" smtClean="0"/>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5A6C1-8B6E-4EE6-863D-C2A12927DB7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9A825-7C9E-4C72-A8BD-1B10B9C69FB8}" type="datetimeFigureOut">
              <a:rPr lang="en-US" smtClean="0"/>
              <a:t>1/27/2013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5A6C1-8B6E-4EE6-863D-C2A12927DB7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Warm Up Questions</a:t>
            </a:r>
            <a:endParaRPr lang="en-US" u="sng" dirty="0"/>
          </a:p>
        </p:txBody>
      </p:sp>
      <p:sp>
        <p:nvSpPr>
          <p:cNvPr id="3" name="Content Placeholder 2"/>
          <p:cNvSpPr>
            <a:spLocks noGrp="1"/>
          </p:cNvSpPr>
          <p:nvPr>
            <p:ph idx="1"/>
          </p:nvPr>
        </p:nvSpPr>
        <p:spPr/>
        <p:txBody>
          <a:bodyPr>
            <a:normAutofit/>
          </a:bodyPr>
          <a:lstStyle/>
          <a:p>
            <a:r>
              <a:rPr lang="en-US" sz="4400" dirty="0"/>
              <a:t>What do you think is the most significant technological development of the last century?  </a:t>
            </a:r>
            <a:endParaRPr lang="en-US" sz="4400" dirty="0" smtClean="0"/>
          </a:p>
          <a:p>
            <a:r>
              <a:rPr lang="en-US" sz="4400" dirty="0" smtClean="0"/>
              <a:t>How </a:t>
            </a:r>
            <a:r>
              <a:rPr lang="en-US" sz="4400" dirty="0"/>
              <a:t>has the development of this technology changed the way Americans live?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
            <a:ext cx="8915400" cy="6553200"/>
          </a:xfrm>
        </p:spPr>
        <p:txBody>
          <a:bodyPr>
            <a:normAutofit/>
          </a:bodyPr>
          <a:lstStyle/>
          <a:p>
            <a:pPr marL="228600" indent="-228600"/>
            <a:r>
              <a:rPr lang="en-US" sz="6000" dirty="0" smtClean="0">
                <a:latin typeface="Arial" charset="0"/>
              </a:rPr>
              <a:t>Erie Canal heavily used, lowers cost; dozens of canals follow </a:t>
            </a:r>
          </a:p>
          <a:p>
            <a:pPr marL="228600" indent="-228600"/>
            <a:r>
              <a:rPr lang="en-US" sz="6000" dirty="0" smtClean="0">
                <a:latin typeface="Arial" charset="0"/>
              </a:rPr>
              <a:t>Canals connect Midwest farmers to Northeast and world markets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5410200"/>
            <a:ext cx="5486400" cy="381000"/>
          </a:xfrm>
        </p:spPr>
        <p:txBody>
          <a:bodyPr>
            <a:normAutofit fontScale="90000"/>
          </a:bodyPr>
          <a:lstStyle/>
          <a:p>
            <a:endParaRPr lang="en-US" dirty="0"/>
          </a:p>
        </p:txBody>
      </p:sp>
      <p:sp>
        <p:nvSpPr>
          <p:cNvPr id="6" name="Text Placeholder 5"/>
          <p:cNvSpPr>
            <a:spLocks noGrp="1"/>
          </p:cNvSpPr>
          <p:nvPr>
            <p:ph type="body" sz="half" idx="2"/>
          </p:nvPr>
        </p:nvSpPr>
        <p:spPr>
          <a:xfrm>
            <a:off x="1792288" y="5867400"/>
            <a:ext cx="5486400" cy="304800"/>
          </a:xfrm>
        </p:spPr>
        <p:txBody>
          <a:bodyPr/>
          <a:lstStyle/>
          <a:p>
            <a:endParaRPr lang="en-US" dirty="0"/>
          </a:p>
        </p:txBody>
      </p:sp>
      <p:pic>
        <p:nvPicPr>
          <p:cNvPr id="1026" name="Picture 2" descr="http://www.lowbridgeproductions.com/Erie-Canal-mules-550x365.jpg"/>
          <p:cNvPicPr>
            <a:picLocks noGrp="1" noChangeAspect="1" noChangeArrowheads="1"/>
          </p:cNvPicPr>
          <p:nvPr>
            <p:ph type="pic" idx="1"/>
          </p:nvPr>
        </p:nvPicPr>
        <p:blipFill>
          <a:blip r:embed="rId2" cstate="print"/>
          <a:srcRect l="5758" r="5758"/>
          <a:stretch>
            <a:fillRect/>
          </a:stretch>
        </p:blipFill>
        <p:spPr bwMode="auto">
          <a:xfrm>
            <a:off x="838200" y="612774"/>
            <a:ext cx="7391400" cy="46450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562600"/>
            <a:ext cx="5486400" cy="228600"/>
          </a:xfrm>
        </p:spPr>
        <p:txBody>
          <a:bodyPr>
            <a:normAutofit fontScale="90000"/>
          </a:bodyPr>
          <a:lstStyle/>
          <a:p>
            <a:endParaRPr lang="en-US" dirty="0"/>
          </a:p>
        </p:txBody>
      </p:sp>
      <p:sp>
        <p:nvSpPr>
          <p:cNvPr id="4" name="Text Placeholder 3"/>
          <p:cNvSpPr>
            <a:spLocks noGrp="1"/>
          </p:cNvSpPr>
          <p:nvPr>
            <p:ph type="body" sz="half" idx="2"/>
          </p:nvPr>
        </p:nvSpPr>
        <p:spPr>
          <a:xfrm>
            <a:off x="1792288" y="5943600"/>
            <a:ext cx="5486400" cy="228600"/>
          </a:xfrm>
        </p:spPr>
        <p:txBody>
          <a:bodyPr>
            <a:normAutofit fontScale="77500" lnSpcReduction="20000"/>
          </a:bodyPr>
          <a:lstStyle/>
          <a:p>
            <a:endParaRPr lang="en-US" dirty="0"/>
          </a:p>
        </p:txBody>
      </p:sp>
      <p:pic>
        <p:nvPicPr>
          <p:cNvPr id="20482" name="Picture 2" descr="http://media-2.web.britannica.com/eb-media/83/70583-004-24A4C693.jpg"/>
          <p:cNvPicPr>
            <a:picLocks noGrp="1" noChangeAspect="1" noChangeArrowheads="1"/>
          </p:cNvPicPr>
          <p:nvPr>
            <p:ph type="pic" idx="1"/>
          </p:nvPr>
        </p:nvPicPr>
        <p:blipFill>
          <a:blip r:embed="rId2" cstate="print"/>
          <a:srcRect l="1879" r="1879"/>
          <a:stretch>
            <a:fillRect/>
          </a:stretch>
        </p:blipFill>
        <p:spPr bwMode="auto">
          <a:xfrm>
            <a:off x="179097" y="612774"/>
            <a:ext cx="8862005" cy="53308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6247864"/>
          </a:xfrm>
          <a:prstGeom prst="rect">
            <a:avLst/>
          </a:prstGeom>
        </p:spPr>
        <p:txBody>
          <a:bodyPr wrap="square">
            <a:spAutoFit/>
          </a:bodyPr>
          <a:lstStyle/>
          <a:p>
            <a:r>
              <a:rPr lang="en-US" sz="2000" dirty="0"/>
              <a:t>An Excerpt from the Journal of Thomas S. Woodcock </a:t>
            </a:r>
          </a:p>
          <a:p>
            <a:r>
              <a:rPr lang="en-US" sz="2000" dirty="0"/>
              <a:t>". . . These Boats have three Horses, go at a quicker rate, and have the preference in going through the locks, carry no freight, are built extremely light, and have quite Genteel Men for their Captains, and use silver plate. The distance between Schenectady and Utica is 80 Miles, the passage is $3.50, which includes board. There are other Boats called Line Boats that carry at a cheaper rate, being found for 2/3 of the price mentioned. They are larger Boats, carry freight, have only two horses, and consequently do not go as quickly, and moreover have not so select a company. Some boats go as low as 1 cent per Mile, the passengers finding themselves.</a:t>
            </a:r>
          </a:p>
          <a:p>
            <a:r>
              <a:rPr lang="en-US" sz="2000" dirty="0"/>
              <a:t>The Bridges on the Canal are very low, particularly the old ones. Indeed they are so low as to scarcely allow the baggage to clear, and in some cases actually rubbing against it. Every Bridge makes us bend double if seated on anything, and in many cases you have to lie on your back. The Man at the helm gives the word to the passengers: "Bridge," "very low Bridge," "the lowest in the Canal," as the case may be. Some serious accidents have happened for want of caution. A young English Woman met with her death a short time since, she having fallen asleep with her head upon a box, had her head crushed to pieces. Such things however do not often occur, and in general it affords amusement to the passengers who soon imitate the cry, and vary it with a command, such as "All Jackson men bow down." After such commands we find few aristocrats."</a:t>
            </a:r>
          </a:p>
        </p:txBody>
      </p:sp>
    </p:spTree>
    <p:extLst>
      <p:ext uri="{BB962C8B-B14F-4D97-AF65-F5344CB8AC3E}">
        <p14:creationId xmlns:p14="http://schemas.microsoft.com/office/powerpoint/2010/main" val="223029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Autofit/>
          </a:bodyPr>
          <a:lstStyle/>
          <a:p>
            <a:r>
              <a:rPr lang="en-US" sz="4800" b="1" dirty="0" smtClean="0">
                <a:solidFill>
                  <a:srgbClr val="A50021"/>
                </a:solidFill>
                <a:latin typeface="Arial" charset="0"/>
              </a:rPr>
              <a:t/>
            </a:r>
            <a:br>
              <a:rPr lang="en-US" sz="4800" b="1" dirty="0" smtClean="0">
                <a:solidFill>
                  <a:srgbClr val="A50021"/>
                </a:solidFill>
                <a:latin typeface="Arial" charset="0"/>
              </a:rPr>
            </a:br>
            <a:r>
              <a:rPr lang="en-US" sz="4800" b="1" dirty="0" smtClean="0">
                <a:solidFill>
                  <a:srgbClr val="A50021"/>
                </a:solidFill>
                <a:latin typeface="Arial" charset="0"/>
              </a:rPr>
              <a:t>The Market Revolution</a:t>
            </a:r>
            <a:br>
              <a:rPr lang="en-US" sz="4800" b="1" dirty="0" smtClean="0">
                <a:solidFill>
                  <a:srgbClr val="A50021"/>
                </a:solidFill>
                <a:latin typeface="Arial" charset="0"/>
              </a:rPr>
            </a:br>
            <a:endParaRPr lang="en-US" sz="4800" dirty="0"/>
          </a:p>
        </p:txBody>
      </p:sp>
      <p:sp>
        <p:nvSpPr>
          <p:cNvPr id="3" name="Content Placeholder 2"/>
          <p:cNvSpPr>
            <a:spLocks noGrp="1"/>
          </p:cNvSpPr>
          <p:nvPr>
            <p:ph idx="1"/>
          </p:nvPr>
        </p:nvSpPr>
        <p:spPr>
          <a:xfrm>
            <a:off x="457200" y="1219200"/>
            <a:ext cx="8229600" cy="5334000"/>
          </a:xfrm>
        </p:spPr>
        <p:txBody>
          <a:bodyPr>
            <a:normAutofit lnSpcReduction="10000"/>
          </a:bodyPr>
          <a:lstStyle/>
          <a:p>
            <a:pPr>
              <a:buNone/>
            </a:pPr>
            <a:r>
              <a:rPr lang="en-US" sz="6000" dirty="0" smtClean="0">
                <a:latin typeface="Arial" charset="0"/>
              </a:rPr>
              <a:t>Technological changes create greater interaction and more economic diversity among the regions of the nation.</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
            <a:ext cx="8229600" cy="5973763"/>
          </a:xfrm>
        </p:spPr>
        <p:txBody>
          <a:bodyPr>
            <a:noAutofit/>
          </a:bodyPr>
          <a:lstStyle/>
          <a:p>
            <a:r>
              <a:rPr lang="en-US" sz="5400" dirty="0" smtClean="0">
                <a:latin typeface="Arial" charset="0"/>
              </a:rPr>
              <a:t>Early 1800s farm families self-sufficient; only buy what cannot </a:t>
            </a:r>
            <a:r>
              <a:rPr lang="en-US" sz="5400" dirty="0" smtClean="0">
                <a:latin typeface="Arial" charset="0"/>
              </a:rPr>
              <a:t>make</a:t>
            </a:r>
            <a:endParaRPr lang="en-US" sz="5400" dirty="0" smtClean="0">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896" y="2667000"/>
            <a:ext cx="6702904" cy="39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2308324"/>
          </a:xfrm>
          <a:prstGeom prst="rect">
            <a:avLst/>
          </a:prstGeom>
        </p:spPr>
        <p:txBody>
          <a:bodyPr wrap="square">
            <a:spAutoFit/>
          </a:bodyPr>
          <a:lstStyle/>
          <a:p>
            <a:r>
              <a:rPr lang="en-US" sz="4800" b="1" u="sng" dirty="0">
                <a:effectLst>
                  <a:outerShdw blurRad="38100" dist="38100" dir="2700000" algn="tl">
                    <a:srgbClr val="000000">
                      <a:alpha val="43137"/>
                    </a:srgbClr>
                  </a:outerShdw>
                </a:effectLst>
              </a:rPr>
              <a:t>Market revolution</a:t>
            </a:r>
            <a:r>
              <a:rPr lang="en-US" sz="4800" dirty="0"/>
              <a:t>—people buy and sell goods rather than make them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4651"/>
            <a:ext cx="6172200" cy="417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44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latin typeface="Arial" charset="0"/>
              </a:rPr>
              <a:t/>
            </a:r>
            <a:br>
              <a:rPr lang="en-US" b="1" dirty="0" smtClean="0">
                <a:latin typeface="Arial" charset="0"/>
              </a:rPr>
            </a:br>
            <a:r>
              <a:rPr lang="en-US" b="1" dirty="0" smtClean="0">
                <a:latin typeface="Arial" charset="0"/>
              </a:rPr>
              <a:t>Erie Canal and Other Internal Improvements</a:t>
            </a:r>
            <a:r>
              <a:rPr lang="en-US" dirty="0" smtClean="0">
                <a:latin typeface="Arial" charset="0"/>
              </a:rPr>
              <a:t/>
            </a:r>
            <a:br>
              <a:rPr lang="en-US" dirty="0" smtClean="0">
                <a:latin typeface="Arial" charset="0"/>
              </a:rPr>
            </a:br>
            <a:endParaRPr lang="en-US" dirty="0"/>
          </a:p>
        </p:txBody>
      </p:sp>
      <p:sp>
        <p:nvSpPr>
          <p:cNvPr id="5" name="Content Placeholder 4"/>
          <p:cNvSpPr>
            <a:spLocks noGrp="1"/>
          </p:cNvSpPr>
          <p:nvPr>
            <p:ph idx="1"/>
          </p:nvPr>
        </p:nvSpPr>
        <p:spPr>
          <a:xfrm>
            <a:off x="457200" y="1600200"/>
            <a:ext cx="8229600" cy="5029200"/>
          </a:xfrm>
        </p:spPr>
        <p:txBody>
          <a:bodyPr>
            <a:normAutofit/>
          </a:bodyPr>
          <a:lstStyle/>
          <a:p>
            <a:pPr marL="228600" indent="-228600"/>
            <a:r>
              <a:rPr lang="en-US" sz="4000" dirty="0" smtClean="0">
                <a:latin typeface="Arial" charset="0"/>
              </a:rPr>
              <a:t>Railroads not yet in common use; first steam engine built 1825</a:t>
            </a:r>
          </a:p>
          <a:p>
            <a:pPr marL="228600" indent="-228600">
              <a:buFontTx/>
              <a:buChar char="•"/>
            </a:pPr>
            <a:r>
              <a:rPr lang="en-US" sz="4000" dirty="0" smtClean="0">
                <a:latin typeface="Arial" charset="0"/>
              </a:rPr>
              <a:t>Many states build turnpikes, toll roads pay for themselves</a:t>
            </a:r>
          </a:p>
          <a:p>
            <a:pPr marL="228600" indent="-228600">
              <a:buFontTx/>
              <a:buChar char="•"/>
            </a:pPr>
            <a:r>
              <a:rPr lang="en-US" sz="4000" dirty="0" smtClean="0">
                <a:latin typeface="Arial" charset="0"/>
              </a:rPr>
              <a:t>Federal government funds highways to connect different regions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2123658"/>
          </a:xfrm>
          <a:prstGeom prst="rect">
            <a:avLst/>
          </a:prstGeom>
        </p:spPr>
        <p:txBody>
          <a:bodyPr wrap="square">
            <a:spAutoFit/>
          </a:bodyPr>
          <a:lstStyle/>
          <a:p>
            <a:pPr marL="228600" indent="-228600">
              <a:buFontTx/>
              <a:buChar char="•"/>
            </a:pPr>
            <a:r>
              <a:rPr lang="en-US" sz="4400" dirty="0" smtClean="0">
                <a:latin typeface="Arial" charset="0"/>
              </a:rPr>
              <a:t>1838, </a:t>
            </a:r>
            <a:r>
              <a:rPr lang="en-US" sz="4400" b="1" dirty="0" smtClean="0">
                <a:solidFill>
                  <a:srgbClr val="FF0000"/>
                </a:solidFill>
                <a:latin typeface="Arial" charset="0"/>
              </a:rPr>
              <a:t>National Road</a:t>
            </a:r>
            <a:r>
              <a:rPr lang="en-US" sz="4400" dirty="0" smtClean="0">
                <a:solidFill>
                  <a:srgbClr val="FF0000"/>
                </a:solidFill>
                <a:latin typeface="Arial" charset="0"/>
              </a:rPr>
              <a:t> </a:t>
            </a:r>
            <a:r>
              <a:rPr lang="en-US" sz="4400" dirty="0" smtClean="0">
                <a:latin typeface="Arial" charset="0"/>
              </a:rPr>
              <a:t>extends from Cumberland, MD to Vandalia, </a:t>
            </a:r>
            <a:r>
              <a:rPr lang="en-US" sz="4400" dirty="0" smtClean="0">
                <a:latin typeface="Arial" charset="0"/>
              </a:rPr>
              <a:t>IL</a:t>
            </a:r>
            <a:endParaRPr lang="en-US" sz="4400" dirty="0" smtClean="0">
              <a:latin typeface="Arial"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48" y="2743199"/>
            <a:ext cx="6989251" cy="311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67800" cy="1446550"/>
          </a:xfrm>
          <a:prstGeom prst="rect">
            <a:avLst/>
          </a:prstGeom>
        </p:spPr>
        <p:txBody>
          <a:bodyPr wrap="square">
            <a:spAutoFit/>
          </a:bodyPr>
          <a:lstStyle/>
          <a:p>
            <a:r>
              <a:rPr lang="en-US" sz="4400" b="1" u="sng" dirty="0">
                <a:effectLst>
                  <a:outerShdw blurRad="38100" dist="38100" dir="2700000" algn="tl">
                    <a:srgbClr val="000000">
                      <a:alpha val="43137"/>
                    </a:srgbClr>
                  </a:outerShdw>
                </a:effectLst>
              </a:rPr>
              <a:t>Erie Canal </a:t>
            </a:r>
            <a:r>
              <a:rPr lang="en-US" sz="4400" dirty="0"/>
              <a:t>links Hudson River to Lake Erie: Atlantic to Great Lakes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824" y="1600200"/>
            <a:ext cx="4380776"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05200"/>
            <a:ext cx="274320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8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latin typeface="Arial" charset="0"/>
              </a:rPr>
              <a:t/>
            </a:r>
            <a:br>
              <a:rPr lang="en-US" b="1" dirty="0" smtClean="0">
                <a:latin typeface="Arial" charset="0"/>
              </a:rPr>
            </a:br>
            <a:r>
              <a:rPr lang="en-US" b="1" dirty="0" smtClean="0">
                <a:latin typeface="Arial" charset="0"/>
              </a:rPr>
              <a:t>Impact on Transportation</a:t>
            </a:r>
            <a:r>
              <a:rPr lang="en-US" dirty="0" smtClean="0">
                <a:latin typeface="Arial" charset="0"/>
              </a:rPr>
              <a:t/>
            </a:r>
            <a:br>
              <a:rPr lang="en-US" dirty="0" smtClean="0">
                <a:latin typeface="Arial" charset="0"/>
              </a:rPr>
            </a:b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228600" indent="-228600"/>
            <a:r>
              <a:rPr lang="en-US" sz="4000" dirty="0" smtClean="0">
                <a:latin typeface="Arial" charset="0"/>
              </a:rPr>
              <a:t>1807, Robert Fulton’s steamboat goes 150 miles up Hudson in 32 hours</a:t>
            </a:r>
          </a:p>
          <a:p>
            <a:pPr marL="228600" indent="-228600"/>
            <a:r>
              <a:rPr lang="en-US" sz="4000" dirty="0" smtClean="0">
                <a:latin typeface="Arial" charset="0"/>
              </a:rPr>
              <a:t>By 1830 steamboats on western rivers cut freight costs, speed travel</a:t>
            </a:r>
          </a:p>
          <a:p>
            <a:pPr marL="228600" indent="-228600"/>
            <a:r>
              <a:rPr lang="en-US" sz="4000" dirty="0" smtClean="0">
                <a:latin typeface="Arial" charset="0"/>
              </a:rPr>
              <a:t>Water transport key for moving heavy machinery, raw materials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577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570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508</Words>
  <Application>Microsoft Office PowerPoint</Application>
  <PresentationFormat>On-screen Show (4:3)</PresentationFormat>
  <Paragraphs>22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Warm Up Questions</vt:lpstr>
      <vt:lpstr> The Market Revolution </vt:lpstr>
      <vt:lpstr>PowerPoint Presentation</vt:lpstr>
      <vt:lpstr>PowerPoint Presentation</vt:lpstr>
      <vt:lpstr> Erie Canal and Other Internal Improvements </vt:lpstr>
      <vt:lpstr>PowerPoint Presentation</vt:lpstr>
      <vt:lpstr>PowerPoint Presentation</vt:lpstr>
      <vt:lpstr> Impact on Transportation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Market Revolution</dc:title>
  <dc:creator>Arel</dc:creator>
  <cp:lastModifiedBy>Arel</cp:lastModifiedBy>
  <cp:revision>15</cp:revision>
  <dcterms:created xsi:type="dcterms:W3CDTF">2011-02-24T19:45:05Z</dcterms:created>
  <dcterms:modified xsi:type="dcterms:W3CDTF">2013-01-27T22:05:14Z</dcterms:modified>
</cp:coreProperties>
</file>