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80" r:id="rId5"/>
    <p:sldId id="282" r:id="rId6"/>
    <p:sldId id="281" r:id="rId7"/>
    <p:sldId id="264" r:id="rId8"/>
    <p:sldId id="266" r:id="rId9"/>
    <p:sldId id="256" r:id="rId10"/>
    <p:sldId id="271" r:id="rId11"/>
    <p:sldId id="272" r:id="rId12"/>
    <p:sldId id="258" r:id="rId13"/>
    <p:sldId id="270" r:id="rId14"/>
    <p:sldId id="257" r:id="rId15"/>
    <p:sldId id="269" r:id="rId16"/>
    <p:sldId id="275" r:id="rId17"/>
    <p:sldId id="273" r:id="rId18"/>
    <p:sldId id="274" r:id="rId19"/>
    <p:sldId id="263" r:id="rId20"/>
    <p:sldId id="276" r:id="rId21"/>
    <p:sldId id="268" r:id="rId22"/>
    <p:sldId id="265" r:id="rId23"/>
    <p:sldId id="277" r:id="rId24"/>
    <p:sldId id="278" r:id="rId25"/>
    <p:sldId id="283" r:id="rId26"/>
    <p:sldId id="279" r:id="rId27"/>
    <p:sldId id="259"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57F6A5-21DD-4477-9C13-143164E49713}"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163785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7F6A5-21DD-4477-9C13-143164E49713}"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2464601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7F6A5-21DD-4477-9C13-143164E49713}"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420234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57F6A5-21DD-4477-9C13-143164E49713}"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428160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57F6A5-21DD-4477-9C13-143164E49713}"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44311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57F6A5-21DD-4477-9C13-143164E49713}"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124768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57F6A5-21DD-4477-9C13-143164E49713}" type="datetimeFigureOut">
              <a:rPr lang="en-US" smtClean="0"/>
              <a:pPr/>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362565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57F6A5-21DD-4477-9C13-143164E49713}" type="datetimeFigureOut">
              <a:rPr lang="en-US" smtClean="0"/>
              <a:pPr/>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418001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7F6A5-21DD-4477-9C13-143164E49713}" type="datetimeFigureOut">
              <a:rPr lang="en-US" smtClean="0"/>
              <a:pPr/>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281985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7F6A5-21DD-4477-9C13-143164E49713}"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22056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57F6A5-21DD-4477-9C13-143164E49713}"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1CC35-65B4-4F4C-B39A-784D3B5840FF}" type="slidenum">
              <a:rPr lang="en-US" smtClean="0"/>
              <a:pPr/>
              <a:t>‹#›</a:t>
            </a:fld>
            <a:endParaRPr lang="en-US"/>
          </a:p>
        </p:txBody>
      </p:sp>
    </p:spTree>
    <p:extLst>
      <p:ext uri="{BB962C8B-B14F-4D97-AF65-F5344CB8AC3E}">
        <p14:creationId xmlns:p14="http://schemas.microsoft.com/office/powerpoint/2010/main" val="121663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7F6A5-21DD-4477-9C13-143164E49713}" type="datetimeFigureOut">
              <a:rPr lang="en-US" smtClean="0"/>
              <a:pPr/>
              <a:t>3/14/2012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1CC35-65B4-4F4C-B39A-784D3B5840FF}" type="slidenum">
              <a:rPr lang="en-US" smtClean="0"/>
              <a:pPr/>
              <a:t>‹#›</a:t>
            </a:fld>
            <a:endParaRPr lang="en-US"/>
          </a:p>
        </p:txBody>
      </p:sp>
    </p:spTree>
    <p:extLst>
      <p:ext uri="{BB962C8B-B14F-4D97-AF65-F5344CB8AC3E}">
        <p14:creationId xmlns:p14="http://schemas.microsoft.com/office/powerpoint/2010/main" val="4171117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Life Under Slavery</a:t>
            </a:r>
            <a:br>
              <a:rPr lang="en-US" u="sng" dirty="0" smtClean="0"/>
            </a:br>
            <a:endParaRPr lang="en-US" u="sng" dirty="0"/>
          </a:p>
        </p:txBody>
      </p:sp>
      <p:sp>
        <p:nvSpPr>
          <p:cNvPr id="3" name="Content Placeholder 2"/>
          <p:cNvSpPr>
            <a:spLocks noGrp="1"/>
          </p:cNvSpPr>
          <p:nvPr>
            <p:ph idx="1"/>
          </p:nvPr>
        </p:nvSpPr>
        <p:spPr>
          <a:xfrm>
            <a:off x="0" y="914400"/>
            <a:ext cx="9144000" cy="5867400"/>
          </a:xfrm>
        </p:spPr>
        <p:txBody>
          <a:bodyPr/>
          <a:lstStyle/>
          <a:p>
            <a:r>
              <a:rPr lang="en-US" sz="5400" dirty="0" smtClean="0"/>
              <a:t>18th century, most slaves recent arrivals, work on small farms</a:t>
            </a:r>
          </a:p>
          <a:p>
            <a:r>
              <a:rPr lang="en-US" sz="5400" dirty="0" smtClean="0"/>
              <a:t>By 1830, majority are American, work on plantations or large farms</a:t>
            </a:r>
          </a:p>
          <a:p>
            <a:endParaRPr lang="en-US" dirty="0"/>
          </a:p>
        </p:txBody>
      </p:sp>
    </p:spTree>
    <p:extLst>
      <p:ext uri="{BB962C8B-B14F-4D97-AF65-F5344CB8AC3E}">
        <p14:creationId xmlns:p14="http://schemas.microsoft.com/office/powerpoint/2010/main" val="291752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349746"/>
            <a:ext cx="89154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sng" strike="noStrike" cap="none" normalizeH="0" baseline="0" dirty="0" smtClean="0">
                <a:ln>
                  <a:noFill/>
                </a:ln>
                <a:solidFill>
                  <a:schemeClr val="tx1"/>
                </a:solidFill>
                <a:effectLst/>
                <a:latin typeface="Arial" pitchFamily="34" charset="0"/>
                <a:ea typeface="Times"/>
                <a:cs typeface="Times New Roman" pitchFamily="18" charset="0"/>
              </a:rPr>
              <a:t>Agree/Disagree:</a:t>
            </a:r>
            <a:endParaRPr kumimoji="0" lang="en-US" sz="4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pitchFamily="34" charset="0"/>
                <a:ea typeface="Times"/>
                <a:cs typeface="Times New Roman" pitchFamily="18" charset="0"/>
              </a:rPr>
              <a:t>The 1</a:t>
            </a:r>
            <a:r>
              <a:rPr kumimoji="0" lang="en-US" sz="4400" b="0" i="0" u="none" strike="noStrike" cap="none" normalizeH="0" baseline="30000" dirty="0" smtClean="0">
                <a:ln>
                  <a:noFill/>
                </a:ln>
                <a:solidFill>
                  <a:schemeClr val="tx1"/>
                </a:solidFill>
                <a:effectLst/>
                <a:latin typeface="Arial" pitchFamily="34" charset="0"/>
                <a:ea typeface="Times"/>
                <a:cs typeface="Times New Roman" pitchFamily="18" charset="0"/>
              </a:rPr>
              <a:t>st</a:t>
            </a:r>
            <a:r>
              <a:rPr kumimoji="0" lang="en-US" sz="4400" b="0" i="0" u="none" strike="noStrike" cap="none" normalizeH="0" baseline="0" dirty="0" smtClean="0">
                <a:ln>
                  <a:noFill/>
                </a:ln>
                <a:solidFill>
                  <a:schemeClr val="tx1"/>
                </a:solidFill>
                <a:effectLst/>
                <a:latin typeface="Arial" pitchFamily="34" charset="0"/>
                <a:ea typeface="Times"/>
                <a:cs typeface="Times New Roman" pitchFamily="18" charset="0"/>
              </a:rPr>
              <a:t> Amendment gives us the freedom of speech, press, to petition, and assemble etc…and the South should not be allowed to ban the spreading of anti-slavery sentiment in their region, whether it be in the form of letters, newspaper articles, petitions, etc…</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6427"/>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0" i="0" u="sng" strike="noStrike" cap="none" normalizeH="0" baseline="0" dirty="0" smtClean="0">
                <a:ln>
                  <a:noFill/>
                </a:ln>
                <a:solidFill>
                  <a:schemeClr val="tx1"/>
                </a:solidFill>
                <a:effectLst/>
                <a:latin typeface="Arial" pitchFamily="34" charset="0"/>
                <a:ea typeface="Times" charset="0"/>
                <a:cs typeface="Times New Roman" pitchFamily="18" charset="0"/>
              </a:rPr>
              <a:t>Agree/Disagree:</a:t>
            </a:r>
            <a:endParaRPr kumimoji="0" lang="en-US" sz="48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Arial" pitchFamily="34" charset="0"/>
                <a:ea typeface="Times" charset="0"/>
                <a:cs typeface="Times New Roman" pitchFamily="18" charset="0"/>
              </a:rPr>
              <a:t>Communities should be able to ban activities that might invoke a harmful response from citizens. For example: My Space blogs that contain information that will do harm to an individuals character, reputation, and future</a:t>
            </a:r>
            <a:r>
              <a:rPr kumimoji="0" lang="en-US" sz="5400" b="0" i="0" u="none" strike="noStrike" cap="none" normalizeH="0" baseline="0" dirty="0" smtClean="0">
                <a:ln>
                  <a:noFill/>
                </a:ln>
                <a:solidFill>
                  <a:schemeClr val="tx1"/>
                </a:solidFill>
                <a:effectLst/>
                <a:latin typeface="Arial" pitchFamily="34" charset="0"/>
                <a:ea typeface="Times" charset="0"/>
                <a:cs typeface="Times New Roman" pitchFamily="18" charset="0"/>
              </a:rPr>
              <a:t>.</a:t>
            </a:r>
            <a:endParaRPr kumimoji="0" lang="en-US"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r>
              <a:rPr lang="en-US" sz="5400" u="sng" dirty="0" smtClean="0"/>
              <a:t>Free Blacks</a:t>
            </a:r>
          </a:p>
          <a:p>
            <a:r>
              <a:rPr lang="en-US" sz="5400" dirty="0" smtClean="0"/>
              <a:t>•	David Walker advises blacks to fight for freedom, not wait to get it</a:t>
            </a:r>
          </a:p>
          <a:p>
            <a:r>
              <a:rPr lang="en-US" sz="5400" dirty="0" smtClean="0"/>
              <a:t>•	Southern free blacks work as day laborers, artisans</a:t>
            </a:r>
          </a:p>
          <a:p>
            <a:r>
              <a:rPr lang="en-US" sz="5400" dirty="0" smtClean="0"/>
              <a:t>•	Northern free blacks given only lowest-paying jobs</a:t>
            </a:r>
            <a:endParaRPr lang="en-US" sz="5400" dirty="0"/>
          </a:p>
        </p:txBody>
      </p:sp>
    </p:spTree>
    <p:extLst>
      <p:ext uri="{BB962C8B-B14F-4D97-AF65-F5344CB8AC3E}">
        <p14:creationId xmlns:p14="http://schemas.microsoft.com/office/powerpoint/2010/main" val="172346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p:spPr>
        <p:txBody>
          <a:bodyPr wrap="square">
            <a:spAutoFit/>
          </a:bodyPr>
          <a:lstStyle/>
          <a:p>
            <a:pPr marL="571500" indent="-571500">
              <a:buFont typeface="Arial" pitchFamily="34" charset="0"/>
              <a:buChar char="•"/>
            </a:pPr>
            <a:r>
              <a:rPr lang="en-US" sz="4400" dirty="0"/>
              <a:t>Walker published an antislavery article in September 1828</a:t>
            </a:r>
          </a:p>
        </p:txBody>
      </p:sp>
      <p:sp>
        <p:nvSpPr>
          <p:cNvPr id="3" name="Rectangle 2"/>
          <p:cNvSpPr/>
          <p:nvPr/>
        </p:nvSpPr>
        <p:spPr>
          <a:xfrm>
            <a:off x="76200" y="1436379"/>
            <a:ext cx="9067800" cy="1446550"/>
          </a:xfrm>
          <a:prstGeom prst="rect">
            <a:avLst/>
          </a:prstGeom>
        </p:spPr>
        <p:txBody>
          <a:bodyPr wrap="square">
            <a:spAutoFit/>
          </a:bodyPr>
          <a:lstStyle/>
          <a:p>
            <a:pPr marL="571500" indent="-571500">
              <a:buFont typeface="Arial" pitchFamily="34" charset="0"/>
              <a:buChar char="•"/>
            </a:pPr>
            <a:r>
              <a:rPr lang="en-US" sz="4400" dirty="0"/>
              <a:t>Southern slave masters hated Walker and put a price on his head</a:t>
            </a:r>
          </a:p>
        </p:txBody>
      </p:sp>
      <p:sp>
        <p:nvSpPr>
          <p:cNvPr id="4" name="Rectangle 3"/>
          <p:cNvSpPr/>
          <p:nvPr/>
        </p:nvSpPr>
        <p:spPr>
          <a:xfrm>
            <a:off x="87086" y="2744450"/>
            <a:ext cx="9067800" cy="1446550"/>
          </a:xfrm>
          <a:prstGeom prst="rect">
            <a:avLst/>
          </a:prstGeom>
        </p:spPr>
        <p:txBody>
          <a:bodyPr wrap="square">
            <a:spAutoFit/>
          </a:bodyPr>
          <a:lstStyle/>
          <a:p>
            <a:pPr marL="571500" indent="-571500">
              <a:buFont typeface="Arial" pitchFamily="34" charset="0"/>
              <a:buChar char="•"/>
            </a:pPr>
            <a:r>
              <a:rPr lang="en-US" sz="4400" dirty="0" smtClean="0"/>
              <a:t>The </a:t>
            </a:r>
            <a:r>
              <a:rPr lang="en-US" sz="4400" dirty="0"/>
              <a:t>slaveholding South was frightened by men like Walker</a:t>
            </a:r>
          </a:p>
        </p:txBody>
      </p:sp>
      <p:sp>
        <p:nvSpPr>
          <p:cNvPr id="5" name="Rectangle 4"/>
          <p:cNvSpPr/>
          <p:nvPr/>
        </p:nvSpPr>
        <p:spPr>
          <a:xfrm>
            <a:off x="10886" y="4191000"/>
            <a:ext cx="9144000" cy="2800767"/>
          </a:xfrm>
          <a:prstGeom prst="rect">
            <a:avLst/>
          </a:prstGeom>
        </p:spPr>
        <p:txBody>
          <a:bodyPr wrap="square">
            <a:spAutoFit/>
          </a:bodyPr>
          <a:lstStyle/>
          <a:p>
            <a:pPr marL="571500" indent="-571500">
              <a:buFont typeface="Arial" pitchFamily="34" charset="0"/>
              <a:buChar char="•"/>
            </a:pPr>
            <a:r>
              <a:rPr lang="en-US" sz="4400" dirty="0"/>
              <a:t>His challenge to the slaves to free themselves was an important contribution to the assault on human slavery</a:t>
            </a:r>
          </a:p>
        </p:txBody>
      </p:sp>
    </p:spTree>
    <p:extLst>
      <p:ext uri="{BB962C8B-B14F-4D97-AF65-F5344CB8AC3E}">
        <p14:creationId xmlns:p14="http://schemas.microsoft.com/office/powerpoint/2010/main" val="96841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067800" cy="6740307"/>
          </a:xfrm>
          <a:prstGeom prst="rect">
            <a:avLst/>
          </a:prstGeom>
        </p:spPr>
        <p:txBody>
          <a:bodyPr wrap="square">
            <a:spAutoFit/>
          </a:bodyPr>
          <a:lstStyle/>
          <a:p>
            <a:r>
              <a:rPr lang="en-US" sz="4800" b="1" u="sng" dirty="0" smtClean="0"/>
              <a:t>William Lloyd Garrison</a:t>
            </a:r>
          </a:p>
          <a:p>
            <a:r>
              <a:rPr lang="en-US" sz="4800" dirty="0" smtClean="0"/>
              <a:t>•	William Lloyd Garrison—radical white abolitionist; founds: </a:t>
            </a:r>
          </a:p>
          <a:p>
            <a:r>
              <a:rPr lang="en-US" sz="4800" dirty="0" smtClean="0"/>
              <a:t>- New England Anti-Slavery       Society</a:t>
            </a:r>
          </a:p>
          <a:p>
            <a:r>
              <a:rPr lang="en-US" sz="4800" dirty="0" smtClean="0"/>
              <a:t>- American Anti-Slavery Society</a:t>
            </a:r>
          </a:p>
          <a:p>
            <a:r>
              <a:rPr lang="en-US" sz="4800" dirty="0" smtClean="0"/>
              <a:t>•	The Liberator calls for immediate emancipation— freeing of slaves</a:t>
            </a:r>
            <a:endParaRPr lang="en-US" sz="4800" dirty="0"/>
          </a:p>
        </p:txBody>
      </p:sp>
    </p:spTree>
    <p:extLst>
      <p:ext uri="{BB962C8B-B14F-4D97-AF65-F5344CB8AC3E}">
        <p14:creationId xmlns:p14="http://schemas.microsoft.com/office/powerpoint/2010/main" val="327000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0782"/>
            <a:ext cx="5943600" cy="687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10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77875"/>
          </a:xfrm>
          <a:prstGeom prst="rect">
            <a:avLst/>
          </a:prstGeom>
        </p:spPr>
        <p:txBody>
          <a:bodyPr wrap="square">
            <a:spAutoFit/>
          </a:bodyPr>
          <a:lstStyle/>
          <a:p>
            <a:r>
              <a:rPr lang="en-US" sz="4400" i="1" dirty="0" smtClean="0"/>
              <a:t>The Liberator</a:t>
            </a:r>
            <a:r>
              <a:rPr lang="en-US" sz="4400" dirty="0" smtClean="0"/>
              <a:t> would not have been successful had it not been for the free blacks who subscribed. Approximately seventy-five percent of the readers were free African-Americans.</a:t>
            </a:r>
            <a:endParaRPr lang="en-US" sz="4400" dirty="0"/>
          </a:p>
        </p:txBody>
      </p:sp>
      <p:pic>
        <p:nvPicPr>
          <p:cNvPr id="1026" name="Picture 2" descr="Abolitionist pamphlet"/>
          <p:cNvPicPr>
            <a:picLocks noChangeAspect="1" noChangeArrowheads="1"/>
          </p:cNvPicPr>
          <p:nvPr/>
        </p:nvPicPr>
        <p:blipFill>
          <a:blip r:embed="rId2" cstate="print"/>
          <a:srcRect/>
          <a:stretch>
            <a:fillRect/>
          </a:stretch>
        </p:blipFill>
        <p:spPr bwMode="auto">
          <a:xfrm>
            <a:off x="1981200" y="3352800"/>
            <a:ext cx="4648200" cy="3352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077766"/>
          </a:xfrm>
          <a:prstGeom prst="rect">
            <a:avLst/>
          </a:prstGeom>
        </p:spPr>
        <p:txBody>
          <a:bodyPr wrap="square">
            <a:spAutoFit/>
          </a:bodyPr>
          <a:lstStyle/>
          <a:p>
            <a:r>
              <a:rPr lang="en-US" sz="4400" dirty="0" smtClean="0"/>
              <a:t>“Where there is a human being, I see God-given rights inherent in that being, whatever may be the sex or complexion.” </a:t>
            </a:r>
            <a:r>
              <a:rPr lang="en-US" dirty="0" smtClean="0"/>
              <a:t/>
            </a:r>
            <a:br>
              <a:rPr lang="en-US" dirty="0" smtClean="0"/>
            </a:br>
            <a:endParaRPr lang="en-US" dirty="0"/>
          </a:p>
        </p:txBody>
      </p:sp>
      <p:sp>
        <p:nvSpPr>
          <p:cNvPr id="3" name="Rectangle 2"/>
          <p:cNvSpPr/>
          <p:nvPr/>
        </p:nvSpPr>
        <p:spPr>
          <a:xfrm>
            <a:off x="0" y="2590800"/>
            <a:ext cx="9144000" cy="4154984"/>
          </a:xfrm>
          <a:prstGeom prst="rect">
            <a:avLst/>
          </a:prstGeom>
        </p:spPr>
        <p:txBody>
          <a:bodyPr wrap="square">
            <a:spAutoFit/>
          </a:bodyPr>
          <a:lstStyle/>
          <a:p>
            <a:r>
              <a:rPr lang="en-US" sz="4400" dirty="0" smtClean="0"/>
              <a:t>“Resolved, That the compact which exists between the North and the South is a covenant with death and an agreement with hell; involving both parties in atrocious criminality, and should be immediately annulled</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2800767"/>
          </a:xfrm>
          <a:prstGeom prst="rect">
            <a:avLst/>
          </a:prstGeom>
        </p:spPr>
        <p:txBody>
          <a:bodyPr wrap="square">
            <a:spAutoFit/>
          </a:bodyPr>
          <a:lstStyle/>
          <a:p>
            <a:r>
              <a:rPr lang="en-US" sz="4400" dirty="0" smtClean="0"/>
              <a:t>"I am in earnest — I will not equivocate — I will not excuse — I will not retreat a single inch — AND I WILL BE HEARD</a:t>
            </a:r>
            <a:r>
              <a:rPr lang="en-US" dirty="0" smtClean="0"/>
              <a:t>,</a:t>
            </a:r>
            <a:r>
              <a:rPr lang="en-US" sz="4400" dirty="0" smtClean="0"/>
              <a: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r>
              <a:rPr lang="en-US" sz="5400" u="sng" dirty="0" smtClean="0"/>
              <a:t>Nat Turner’s Rebellion</a:t>
            </a:r>
          </a:p>
          <a:p>
            <a:r>
              <a:rPr lang="en-US" sz="5400" dirty="0" smtClean="0"/>
              <a:t>•	Nat Turner, preacher, leads slave rebellion; about 60 whites killed</a:t>
            </a:r>
          </a:p>
          <a:p>
            <a:r>
              <a:rPr lang="en-US" sz="5400" dirty="0" smtClean="0"/>
              <a:t>•	Turner, followers, innocent are captured; 200 killed in retaliation</a:t>
            </a:r>
            <a:endParaRPr lang="en-US" sz="5400" dirty="0"/>
          </a:p>
        </p:txBody>
      </p:sp>
    </p:spTree>
    <p:extLst>
      <p:ext uri="{BB962C8B-B14F-4D97-AF65-F5344CB8AC3E}">
        <p14:creationId xmlns:p14="http://schemas.microsoft.com/office/powerpoint/2010/main" val="240073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724400" cy="6986528"/>
          </a:xfrm>
          <a:prstGeom prst="rect">
            <a:avLst/>
          </a:prstGeom>
        </p:spPr>
        <p:txBody>
          <a:bodyPr wrap="square">
            <a:spAutoFit/>
          </a:bodyPr>
          <a:lstStyle/>
          <a:p>
            <a:r>
              <a:rPr lang="en-US" sz="4800" b="1" u="sng" dirty="0" smtClean="0">
                <a:effectLst>
                  <a:outerShdw blurRad="38100" dist="38100" dir="2700000" algn="tl">
                    <a:srgbClr val="000000">
                      <a:alpha val="43137"/>
                    </a:srgbClr>
                  </a:outerShdw>
                </a:effectLst>
              </a:rPr>
              <a:t>Rural Slavery</a:t>
            </a:r>
          </a:p>
          <a:p>
            <a:pPr marL="685800" indent="-685800">
              <a:buFont typeface="Arial" pitchFamily="34" charset="0"/>
              <a:buChar char="•"/>
            </a:pPr>
            <a:r>
              <a:rPr lang="en-US" sz="4000" dirty="0" smtClean="0"/>
              <a:t>On plantations, men, women, children work dawn to dusk in fields</a:t>
            </a:r>
          </a:p>
          <a:p>
            <a:pPr marL="685800" indent="-685800">
              <a:buFont typeface="Arial" pitchFamily="34" charset="0"/>
              <a:buChar char="•"/>
            </a:pPr>
            <a:r>
              <a:rPr lang="en-US" sz="4000" dirty="0" smtClean="0"/>
              <a:t> Slaves are whipped, have little time for food, no breaks for rest</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
            <a:ext cx="5029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2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at Turner preaches relig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114"/>
            <a:ext cx="9144000" cy="683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832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lstStyle/>
          <a:p>
            <a:pPr marL="0" indent="0">
              <a:buNone/>
            </a:pPr>
            <a:r>
              <a:rPr lang="en-US" sz="5400" b="1" u="sng" dirty="0" smtClean="0"/>
              <a:t>Backlash from Revolts</a:t>
            </a:r>
          </a:p>
          <a:p>
            <a:r>
              <a:rPr lang="en-US" sz="5400" dirty="0" smtClean="0"/>
              <a:t>Southern states create slave codes to tighten limits on blacks</a:t>
            </a:r>
          </a:p>
          <a:p>
            <a:r>
              <a:rPr lang="en-US" sz="5400" dirty="0" smtClean="0"/>
              <a:t>Free African Americans as well as slaves lose rights</a:t>
            </a:r>
          </a:p>
          <a:p>
            <a:endParaRPr lang="en-US" dirty="0"/>
          </a:p>
        </p:txBody>
      </p:sp>
    </p:spTree>
    <p:extLst>
      <p:ext uri="{BB962C8B-B14F-4D97-AF65-F5344CB8AC3E}">
        <p14:creationId xmlns:p14="http://schemas.microsoft.com/office/powerpoint/2010/main" val="282525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465513" cy="762000"/>
          </a:xfrm>
        </p:spPr>
        <p:txBody>
          <a:bodyPr>
            <a:noAutofit/>
          </a:bodyPr>
          <a:lstStyle/>
          <a:p>
            <a:r>
              <a:rPr lang="en-US" sz="2400" dirty="0" smtClean="0"/>
              <a:t/>
            </a:r>
            <a:br>
              <a:rPr lang="en-US" sz="2400" dirty="0" smtClean="0"/>
            </a:br>
            <a:r>
              <a:rPr lang="en-US" sz="2400" u="sng" dirty="0" smtClean="0"/>
              <a:t>Theodore </a:t>
            </a:r>
            <a:r>
              <a:rPr lang="en-US" sz="2400" u="sng" dirty="0"/>
              <a:t>Dwight Weld </a:t>
            </a:r>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0" y="838200"/>
            <a:ext cx="3465513" cy="5287963"/>
          </a:xfrm>
        </p:spPr>
        <p:txBody>
          <a:bodyPr>
            <a:normAutofit lnSpcReduction="10000"/>
          </a:bodyPr>
          <a:lstStyle/>
          <a:p>
            <a:r>
              <a:rPr lang="en-US" dirty="0" smtClean="0"/>
              <a:t> </a:t>
            </a:r>
            <a:r>
              <a:rPr lang="en-US" sz="4000" dirty="0" smtClean="0"/>
              <a:t>He  reached </a:t>
            </a:r>
            <a:r>
              <a:rPr lang="en-US" sz="4000" dirty="0"/>
              <a:t>the public through his publications at </a:t>
            </a:r>
            <a:r>
              <a:rPr lang="en-US" sz="4000" dirty="0" smtClean="0"/>
              <a:t>the </a:t>
            </a:r>
            <a:r>
              <a:rPr lang="en-US" sz="4000" dirty="0"/>
              <a:t>time: The Bible Against Slavery (1837), and Slavery As It Is (1839).</a:t>
            </a:r>
          </a:p>
          <a:p>
            <a:endParaRPr lang="en-US" sz="40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71874"/>
            <a:ext cx="5105400" cy="590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33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88950"/>
          </a:xfrm>
        </p:spPr>
        <p:txBody>
          <a:bodyPr>
            <a:noAutofit/>
          </a:bodyPr>
          <a:lstStyle/>
          <a:p>
            <a:r>
              <a:rPr lang="en-US" sz="3200" u="sng" dirty="0"/>
              <a:t>Sojourner Truth</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0" y="762000"/>
            <a:ext cx="3581400" cy="6096000"/>
          </a:xfrm>
        </p:spPr>
        <p:txBody>
          <a:bodyPr>
            <a:normAutofit lnSpcReduction="10000"/>
          </a:bodyPr>
          <a:lstStyle/>
          <a:p>
            <a:pPr marL="285750" indent="-285750">
              <a:buFont typeface="Arial" pitchFamily="34" charset="0"/>
              <a:buChar char="•"/>
            </a:pPr>
            <a:r>
              <a:rPr lang="en-US" sz="2800" dirty="0" smtClean="0"/>
              <a:t>Born </a:t>
            </a:r>
            <a:r>
              <a:rPr lang="en-US" sz="2800" dirty="0"/>
              <a:t>into slavery </a:t>
            </a:r>
            <a:endParaRPr lang="en-US" sz="2800" dirty="0" smtClean="0"/>
          </a:p>
          <a:p>
            <a:pPr marL="285750" indent="-285750">
              <a:buFont typeface="Arial" pitchFamily="34" charset="0"/>
              <a:buChar char="•"/>
            </a:pPr>
            <a:r>
              <a:rPr lang="en-US" sz="2800" dirty="0"/>
              <a:t>She traveled around the east and </a:t>
            </a:r>
            <a:r>
              <a:rPr lang="en-US" sz="2800" dirty="0" err="1"/>
              <a:t>midwest</a:t>
            </a:r>
            <a:r>
              <a:rPr lang="en-US" sz="2800" dirty="0"/>
              <a:t> preaching for human </a:t>
            </a:r>
            <a:r>
              <a:rPr lang="en-US" sz="2800" dirty="0" smtClean="0"/>
              <a:t>rights</a:t>
            </a:r>
          </a:p>
          <a:p>
            <a:pPr marL="285750" indent="-285750">
              <a:buFont typeface="Arial" pitchFamily="34" charset="0"/>
              <a:buChar char="•"/>
            </a:pPr>
            <a:r>
              <a:rPr lang="en-US" sz="2800" dirty="0" smtClean="0"/>
              <a:t>Spoke </a:t>
            </a:r>
            <a:r>
              <a:rPr lang="en-US" sz="2800" dirty="0"/>
              <a:t>forcefully for the abolition of slavery, women’s rights and suffrage, the rights of freedmen, temperance, prison reform and the termination of capital punishment</a:t>
            </a:r>
            <a:r>
              <a:rPr lang="en-US" dirty="0"/>
              <a: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7660"/>
            <a:ext cx="5105400" cy="584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625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33400"/>
            <a:ext cx="7620000" cy="3046988"/>
          </a:xfrm>
          <a:prstGeom prst="rect">
            <a:avLst/>
          </a:prstGeom>
        </p:spPr>
        <p:txBody>
          <a:bodyPr wrap="square">
            <a:spAutoFit/>
          </a:bodyPr>
          <a:lstStyle/>
          <a:p>
            <a:r>
              <a:rPr lang="en-US" sz="3200" dirty="0"/>
              <a:t>"If the first woman God ever made was strong enough to turn the world upside down all alone, these women together ought to be able to turn it back, and get it right side up again." </a:t>
            </a:r>
          </a:p>
          <a:p>
            <a:r>
              <a:rPr lang="en-US" sz="3200" dirty="0"/>
              <a:t>– Sojourner Truth</a:t>
            </a:r>
          </a:p>
        </p:txBody>
      </p:sp>
      <p:sp>
        <p:nvSpPr>
          <p:cNvPr id="6" name="Rectangle 5"/>
          <p:cNvSpPr/>
          <p:nvPr/>
        </p:nvSpPr>
        <p:spPr>
          <a:xfrm>
            <a:off x="762000" y="3687901"/>
            <a:ext cx="7543800" cy="3170099"/>
          </a:xfrm>
          <a:prstGeom prst="rect">
            <a:avLst/>
          </a:prstGeom>
        </p:spPr>
        <p:txBody>
          <a:bodyPr wrap="square">
            <a:spAutoFit/>
          </a:bodyPr>
          <a:lstStyle/>
          <a:p>
            <a:r>
              <a:rPr lang="en-US" sz="4000" dirty="0"/>
              <a:t>"If women want any rights more than </a:t>
            </a:r>
            <a:r>
              <a:rPr lang="en-US" sz="4000" dirty="0" err="1"/>
              <a:t>they's</a:t>
            </a:r>
            <a:r>
              <a:rPr lang="en-US" sz="4000" dirty="0"/>
              <a:t> got, why don't they just take them, and not be talking about it?" </a:t>
            </a:r>
          </a:p>
          <a:p>
            <a:r>
              <a:rPr lang="en-US" sz="4000" dirty="0"/>
              <a:t>– Sojourner Truth</a:t>
            </a:r>
          </a:p>
        </p:txBody>
      </p:sp>
    </p:spTree>
    <p:extLst>
      <p:ext uri="{BB962C8B-B14F-4D97-AF65-F5344CB8AC3E}">
        <p14:creationId xmlns:p14="http://schemas.microsoft.com/office/powerpoint/2010/main" val="60646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Autofit/>
          </a:bodyPr>
          <a:lstStyle/>
          <a:p>
            <a:r>
              <a:rPr lang="en-US" sz="3200" u="sng" dirty="0"/>
              <a:t>Harriet Tubman</a:t>
            </a:r>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0" y="762000"/>
            <a:ext cx="3581400" cy="6096000"/>
          </a:xfrm>
        </p:spPr>
        <p:txBody>
          <a:bodyPr>
            <a:normAutofit fontScale="92500"/>
          </a:bodyPr>
          <a:lstStyle/>
          <a:p>
            <a:pPr marL="285750" indent="-285750">
              <a:buFont typeface="Arial" pitchFamily="34" charset="0"/>
              <a:buChar char="•"/>
            </a:pPr>
            <a:r>
              <a:rPr lang="en-US" sz="3600" dirty="0" smtClean="0"/>
              <a:t>Perhaps </a:t>
            </a:r>
            <a:r>
              <a:rPr lang="en-US" sz="3600" dirty="0"/>
              <a:t>the most well-known of all the Underground Railroad's "conductors." </a:t>
            </a:r>
            <a:endParaRPr lang="en-US" sz="3600" dirty="0" smtClean="0"/>
          </a:p>
          <a:p>
            <a:pPr marL="285750" indent="-285750">
              <a:buFont typeface="Arial" pitchFamily="34" charset="0"/>
              <a:buChar char="•"/>
            </a:pPr>
            <a:r>
              <a:rPr lang="en-US" sz="3600" dirty="0" smtClean="0"/>
              <a:t>Ten-year </a:t>
            </a:r>
            <a:r>
              <a:rPr lang="en-US" sz="3600" dirty="0"/>
              <a:t>span she made 19 trips into the South and escorted over 300 slaves to freedom. </a:t>
            </a:r>
            <a:endParaRPr lang="en-US" sz="3600" dirty="0" smtClean="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
            <a:ext cx="5105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44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001643"/>
          </a:xfrm>
          <a:prstGeom prst="rect">
            <a:avLst/>
          </a:prstGeom>
        </p:spPr>
        <p:txBody>
          <a:bodyPr wrap="square">
            <a:spAutoFit/>
          </a:bodyPr>
          <a:lstStyle/>
          <a:p>
            <a:r>
              <a:rPr lang="en-US" sz="4800" u="sng" dirty="0" smtClean="0"/>
              <a:t>Frederick Douglass</a:t>
            </a:r>
          </a:p>
          <a:p>
            <a:r>
              <a:rPr lang="en-US" sz="4800" dirty="0" smtClean="0"/>
              <a:t>•	As a slave, Frederick Douglass taught to read, write by owner’s wife</a:t>
            </a:r>
          </a:p>
          <a:p>
            <a:r>
              <a:rPr lang="en-US" sz="4800" dirty="0" smtClean="0"/>
              <a:t>•	Douglass escapes; asked to lecture for Anti-Slavery Society</a:t>
            </a:r>
          </a:p>
          <a:p>
            <a:r>
              <a:rPr lang="en-US" sz="4800" dirty="0" smtClean="0"/>
              <a:t>•	Douglass’s The North Star: abolition through political action</a:t>
            </a:r>
            <a:endParaRPr lang="en-US" sz="4800" dirty="0"/>
          </a:p>
        </p:txBody>
      </p:sp>
    </p:spTree>
    <p:extLst>
      <p:ext uri="{BB962C8B-B14F-4D97-AF65-F5344CB8AC3E}">
        <p14:creationId xmlns:p14="http://schemas.microsoft.com/office/powerpoint/2010/main" val="3535022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3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186309"/>
          </a:xfrm>
          <a:prstGeom prst="rect">
            <a:avLst/>
          </a:prstGeom>
        </p:spPr>
        <p:txBody>
          <a:bodyPr wrap="square">
            <a:spAutoFit/>
          </a:bodyPr>
          <a:lstStyle/>
          <a:p>
            <a:r>
              <a:rPr lang="en-US" sz="4400" b="1" u="sng" dirty="0" smtClean="0">
                <a:effectLst>
                  <a:outerShdw blurRad="38100" dist="38100" dir="2700000" algn="tl">
                    <a:srgbClr val="000000">
                      <a:alpha val="43137"/>
                    </a:srgbClr>
                  </a:outerShdw>
                </a:effectLst>
              </a:rPr>
              <a:t>Urban Slavery</a:t>
            </a:r>
          </a:p>
          <a:p>
            <a:pPr marL="571500" indent="-571500">
              <a:buFont typeface="Arial" pitchFamily="34" charset="0"/>
              <a:buChar char="•"/>
            </a:pPr>
            <a:r>
              <a:rPr lang="en-US" sz="4400" dirty="0" smtClean="0"/>
              <a:t>Demand in southern cities for skilled black slaves</a:t>
            </a:r>
          </a:p>
          <a:p>
            <a:pPr marL="571500" indent="-571500">
              <a:buFont typeface="Arial" pitchFamily="34" charset="0"/>
              <a:buChar char="•"/>
            </a:pPr>
            <a:r>
              <a:rPr lang="en-US" sz="4400" dirty="0" smtClean="0"/>
              <a:t>Enslaved blacks can hire themselves out as artisans</a:t>
            </a:r>
          </a:p>
          <a:p>
            <a:pPr marL="571500" indent="-571500">
              <a:buFont typeface="Arial" pitchFamily="34" charset="0"/>
              <a:buChar char="•"/>
            </a:pPr>
            <a:r>
              <a:rPr lang="en-US" sz="4400" dirty="0" smtClean="0"/>
              <a:t>Slave owners hire out their workers to factory owners</a:t>
            </a:r>
          </a:p>
          <a:p>
            <a:pPr marL="571500" indent="-571500">
              <a:buFont typeface="Arial" pitchFamily="34" charset="0"/>
              <a:buChar char="•"/>
            </a:pPr>
            <a:r>
              <a:rPr lang="en-US" sz="4400" dirty="0" smtClean="0"/>
              <a:t>Treatment of slaves in cities less cruel than on plantations</a:t>
            </a:r>
            <a:endParaRPr lang="en-US" sz="4400" dirty="0"/>
          </a:p>
        </p:txBody>
      </p:sp>
    </p:spTree>
    <p:extLst>
      <p:ext uri="{BB962C8B-B14F-4D97-AF65-F5344CB8AC3E}">
        <p14:creationId xmlns:p14="http://schemas.microsoft.com/office/powerpoint/2010/main" val="352959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650" y="42863"/>
            <a:ext cx="508635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6110"/>
            <a:ext cx="40576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716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2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6801862"/>
          </a:xfrm>
          <a:prstGeom prst="rect">
            <a:avLst/>
          </a:prstGeom>
          <a:noFill/>
        </p:spPr>
        <p:txBody>
          <a:bodyPr wrap="square" rtlCol="0">
            <a:spAutoFit/>
          </a:bodyPr>
          <a:lstStyle/>
          <a:p>
            <a:pPr algn="ctr"/>
            <a:r>
              <a:rPr lang="en-US" sz="4000" b="1" u="sng" dirty="0" smtClean="0"/>
              <a:t>Forms of Slave Resistance</a:t>
            </a:r>
          </a:p>
          <a:p>
            <a:pPr marL="285750" indent="-285750">
              <a:buFont typeface="Arial" pitchFamily="34" charset="0"/>
              <a:buChar char="•"/>
            </a:pPr>
            <a:r>
              <a:rPr lang="en-US" sz="4000" dirty="0" smtClean="0"/>
              <a:t>Running Away</a:t>
            </a:r>
          </a:p>
          <a:p>
            <a:pPr marL="285750" indent="-285750">
              <a:buFont typeface="Arial" pitchFamily="34" charset="0"/>
              <a:buChar char="•"/>
            </a:pPr>
            <a:r>
              <a:rPr lang="en-US" sz="4000" dirty="0" smtClean="0"/>
              <a:t>Culture</a:t>
            </a:r>
          </a:p>
          <a:p>
            <a:pPr marL="285750" indent="-285750">
              <a:buFont typeface="Arial" pitchFamily="34" charset="0"/>
              <a:buChar char="•"/>
            </a:pPr>
            <a:r>
              <a:rPr lang="en-US" sz="4000" dirty="0" smtClean="0"/>
              <a:t>Behavior</a:t>
            </a:r>
          </a:p>
          <a:p>
            <a:pPr marL="285750" indent="-285750">
              <a:buFont typeface="Arial" pitchFamily="34" charset="0"/>
              <a:buChar char="•"/>
            </a:pPr>
            <a:r>
              <a:rPr lang="en-US" sz="4000" dirty="0" smtClean="0"/>
              <a:t>Theft</a:t>
            </a:r>
          </a:p>
          <a:p>
            <a:pPr marL="285750" indent="-285750">
              <a:buFont typeface="Arial" pitchFamily="34" charset="0"/>
              <a:buChar char="•"/>
            </a:pPr>
            <a:r>
              <a:rPr lang="en-US" sz="4000" dirty="0" smtClean="0"/>
              <a:t>Community</a:t>
            </a:r>
          </a:p>
          <a:p>
            <a:pPr marL="285750" indent="-285750">
              <a:buFont typeface="Arial" pitchFamily="34" charset="0"/>
              <a:buChar char="•"/>
            </a:pPr>
            <a:r>
              <a:rPr lang="en-US" sz="4000" dirty="0" smtClean="0"/>
              <a:t>Revolt</a:t>
            </a:r>
          </a:p>
          <a:p>
            <a:pPr marL="285750" indent="-285750">
              <a:buFont typeface="Arial" pitchFamily="34" charset="0"/>
              <a:buChar char="•"/>
            </a:pPr>
            <a:r>
              <a:rPr lang="en-US" sz="4000" dirty="0" smtClean="0"/>
              <a:t>Religion</a:t>
            </a:r>
          </a:p>
          <a:p>
            <a:pPr marL="285750" indent="-285750">
              <a:buFont typeface="Arial" pitchFamily="34" charset="0"/>
              <a:buChar char="•"/>
            </a:pPr>
            <a:r>
              <a:rPr lang="en-US" sz="4000" dirty="0" smtClean="0"/>
              <a:t>Education</a:t>
            </a:r>
          </a:p>
          <a:p>
            <a:pPr marL="285750" indent="-285750">
              <a:buFont typeface="Arial" pitchFamily="34" charset="0"/>
              <a:buChar char="•"/>
            </a:pPr>
            <a:r>
              <a:rPr lang="en-US" sz="4000" dirty="0" smtClean="0"/>
              <a:t>Purchase Freedom</a:t>
            </a:r>
          </a:p>
          <a:p>
            <a:pPr marL="285750" indent="-285750">
              <a:buFont typeface="Arial" pitchFamily="34" charset="0"/>
              <a:buChar char="•"/>
            </a:pPr>
            <a:endParaRPr lang="en-US" dirty="0" smtClean="0"/>
          </a:p>
          <a:p>
            <a:pPr algn="ctr"/>
            <a:endParaRPr lang="en-US" b="1" u="sng" dirty="0"/>
          </a:p>
        </p:txBody>
      </p:sp>
    </p:spTree>
    <p:extLst>
      <p:ext uri="{BB962C8B-B14F-4D97-AF65-F5344CB8AC3E}">
        <p14:creationId xmlns:p14="http://schemas.microsoft.com/office/powerpoint/2010/main" val="91947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Slave Owners Defend Slavery</a:t>
            </a:r>
            <a:br>
              <a:rPr lang="en-US" b="1" dirty="0" smtClean="0"/>
            </a:br>
            <a:endParaRPr lang="en-US" b="1" dirty="0"/>
          </a:p>
        </p:txBody>
      </p:sp>
      <p:sp>
        <p:nvSpPr>
          <p:cNvPr id="4" name="Content Placeholder 3"/>
          <p:cNvSpPr>
            <a:spLocks noGrp="1"/>
          </p:cNvSpPr>
          <p:nvPr>
            <p:ph idx="1"/>
          </p:nvPr>
        </p:nvSpPr>
        <p:spPr>
          <a:xfrm>
            <a:off x="0" y="838200"/>
            <a:ext cx="9144000" cy="6019800"/>
          </a:xfrm>
        </p:spPr>
        <p:txBody>
          <a:bodyPr/>
          <a:lstStyle/>
          <a:p>
            <a:pPr marL="0" indent="0">
              <a:buNone/>
            </a:pPr>
            <a:r>
              <a:rPr lang="en-US" sz="5400" b="1" u="sng" dirty="0" smtClean="0"/>
              <a:t>Virginia Debate</a:t>
            </a:r>
          </a:p>
          <a:p>
            <a:r>
              <a:rPr lang="en-US" sz="5400" dirty="0" smtClean="0"/>
              <a:t>Virginia legislature debates abolition; motion not passed</a:t>
            </a:r>
          </a:p>
          <a:p>
            <a:r>
              <a:rPr lang="en-US" sz="5400" dirty="0" smtClean="0"/>
              <a:t>Ends the debate on slavery in antebellum (pre-Civil War) South</a:t>
            </a:r>
          </a:p>
          <a:p>
            <a:endParaRPr lang="en-US" dirty="0"/>
          </a:p>
        </p:txBody>
      </p:sp>
    </p:spTree>
    <p:extLst>
      <p:ext uri="{BB962C8B-B14F-4D97-AF65-F5344CB8AC3E}">
        <p14:creationId xmlns:p14="http://schemas.microsoft.com/office/powerpoint/2010/main" val="414284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740307"/>
          </a:xfrm>
          <a:prstGeom prst="rect">
            <a:avLst/>
          </a:prstGeom>
        </p:spPr>
        <p:txBody>
          <a:bodyPr wrap="square">
            <a:spAutoFit/>
          </a:bodyPr>
          <a:lstStyle/>
          <a:p>
            <a:r>
              <a:rPr lang="en-US" sz="4800" b="1" u="sng" dirty="0" smtClean="0"/>
              <a:t>Proslavery Defenses</a:t>
            </a:r>
          </a:p>
          <a:p>
            <a:pPr marL="571500" indent="-571500">
              <a:buFont typeface="Arial" pitchFamily="34" charset="0"/>
              <a:buChar char="•"/>
            </a:pPr>
            <a:r>
              <a:rPr lang="en-US" sz="4800" dirty="0" smtClean="0"/>
              <a:t>Slavery advocates use Bible, myth of happy slave as defense</a:t>
            </a:r>
          </a:p>
          <a:p>
            <a:pPr marL="571500" indent="-571500">
              <a:buFont typeface="Arial" pitchFamily="34" charset="0"/>
              <a:buChar char="•"/>
            </a:pPr>
            <a:r>
              <a:rPr lang="en-US" sz="4800" dirty="0" smtClean="0"/>
              <a:t>Southern congressmen secure adoption of gag rule: </a:t>
            </a:r>
          </a:p>
          <a:p>
            <a:r>
              <a:rPr lang="en-US" sz="4800" dirty="0" smtClean="0"/>
              <a:t>	- limits or prevents debate</a:t>
            </a:r>
          </a:p>
          <a:p>
            <a:r>
              <a:rPr lang="en-US" sz="4800" dirty="0" smtClean="0"/>
              <a:t>	- used on issue of slavery</a:t>
            </a:r>
          </a:p>
          <a:p>
            <a:r>
              <a:rPr lang="en-US" sz="4800" dirty="0" smtClean="0"/>
              <a:t>	- deprives citizens of right to be     heard</a:t>
            </a:r>
            <a:endParaRPr lang="en-US" sz="4800" dirty="0"/>
          </a:p>
        </p:txBody>
      </p:sp>
    </p:spTree>
    <p:extLst>
      <p:ext uri="{BB962C8B-B14F-4D97-AF65-F5344CB8AC3E}">
        <p14:creationId xmlns:p14="http://schemas.microsoft.com/office/powerpoint/2010/main" val="334620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5300" b="1" u="sng" dirty="0" smtClean="0"/>
              <a:t>Slavery and Abolition</a:t>
            </a:r>
            <a:r>
              <a:rPr lang="en-US" dirty="0" smtClean="0"/>
              <a:t/>
            </a:r>
            <a:br>
              <a:rPr lang="en-US" dirty="0" smtClean="0"/>
            </a:br>
            <a:endParaRPr lang="en-US" dirty="0"/>
          </a:p>
        </p:txBody>
      </p:sp>
      <p:sp>
        <p:nvSpPr>
          <p:cNvPr id="5" name="Content Placeholder 4"/>
          <p:cNvSpPr>
            <a:spLocks noGrp="1"/>
          </p:cNvSpPr>
          <p:nvPr>
            <p:ph idx="1"/>
          </p:nvPr>
        </p:nvSpPr>
        <p:spPr>
          <a:xfrm>
            <a:off x="0" y="990600"/>
            <a:ext cx="9144000" cy="5867400"/>
          </a:xfrm>
        </p:spPr>
        <p:txBody>
          <a:bodyPr>
            <a:normAutofit lnSpcReduction="10000"/>
          </a:bodyPr>
          <a:lstStyle/>
          <a:p>
            <a:pPr marL="0" indent="0">
              <a:buNone/>
            </a:pPr>
            <a:r>
              <a:rPr lang="en-US" sz="4400" b="1" u="sng" dirty="0" smtClean="0"/>
              <a:t>Abolitionists Speak Out</a:t>
            </a:r>
          </a:p>
          <a:p>
            <a:pPr marL="0" indent="0">
              <a:buNone/>
            </a:pPr>
            <a:r>
              <a:rPr lang="en-US" sz="4400" b="1" u="sng" dirty="0" smtClean="0"/>
              <a:t>The Resettlement Question</a:t>
            </a:r>
          </a:p>
          <a:p>
            <a:r>
              <a:rPr lang="en-US" sz="4400" dirty="0" smtClean="0"/>
              <a:t>1820s over 100 antislavery societies advocate resettlement in Africa</a:t>
            </a:r>
          </a:p>
          <a:p>
            <a:r>
              <a:rPr lang="en-US" sz="4400" dirty="0" smtClean="0"/>
              <a:t>Most free blacks consider themselves American; few emigrate </a:t>
            </a:r>
          </a:p>
          <a:p>
            <a:r>
              <a:rPr lang="en-US" sz="4400" dirty="0" smtClean="0"/>
              <a:t>Whites join blacks calling for abolition, outlawing of slavery</a:t>
            </a:r>
          </a:p>
          <a:p>
            <a:pPr marL="0" indent="0">
              <a:buNone/>
            </a:pPr>
            <a:endParaRPr lang="en-US" u="sng" dirty="0" smtClean="0"/>
          </a:p>
          <a:p>
            <a:endParaRPr lang="en-US" u="sng" dirty="0"/>
          </a:p>
        </p:txBody>
      </p:sp>
    </p:spTree>
    <p:extLst>
      <p:ext uri="{BB962C8B-B14F-4D97-AF65-F5344CB8AC3E}">
        <p14:creationId xmlns:p14="http://schemas.microsoft.com/office/powerpoint/2010/main" val="12277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666</Words>
  <Application>Microsoft Office PowerPoint</Application>
  <PresentationFormat>On-screen Show (4:3)</PresentationFormat>
  <Paragraphs>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Life Under Slavery </vt:lpstr>
      <vt:lpstr>PowerPoint Presentation</vt:lpstr>
      <vt:lpstr>PowerPoint Presentation</vt:lpstr>
      <vt:lpstr>PowerPoint Presentation</vt:lpstr>
      <vt:lpstr>PowerPoint Presentation</vt:lpstr>
      <vt:lpstr>PowerPoint Presentation</vt:lpstr>
      <vt:lpstr>Slave Owners Defend Slavery </vt:lpstr>
      <vt:lpstr>PowerPoint Presentation</vt:lpstr>
      <vt:lpstr>Slavery and Abolition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Theodore Dwight Weld </vt:lpstr>
      <vt:lpstr>Sojourner Truth</vt:lpstr>
      <vt:lpstr>PowerPoint Presentation</vt:lpstr>
      <vt:lpstr>Harriet Tubman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Slavery and Abolition </dc:title>
  <dc:creator>SPS</dc:creator>
  <cp:lastModifiedBy>sps</cp:lastModifiedBy>
  <cp:revision>23</cp:revision>
  <dcterms:created xsi:type="dcterms:W3CDTF">2011-03-15T11:48:57Z</dcterms:created>
  <dcterms:modified xsi:type="dcterms:W3CDTF">2012-03-14T12:44:40Z</dcterms:modified>
</cp:coreProperties>
</file>