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51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D9678A-5ACF-4B53-B30C-5ADF4D26367B}" type="datetimeFigureOut">
              <a:rPr lang="en-US" smtClean="0"/>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FDB10A-21B1-4E5E-885A-15F8704DE6A4}" type="slidenum">
              <a:rPr lang="en-US" smtClean="0"/>
              <a:t>‹#›</a:t>
            </a:fld>
            <a:endParaRPr lang="en-US"/>
          </a:p>
        </p:txBody>
      </p:sp>
    </p:spTree>
    <p:extLst>
      <p:ext uri="{BB962C8B-B14F-4D97-AF65-F5344CB8AC3E}">
        <p14:creationId xmlns:p14="http://schemas.microsoft.com/office/powerpoint/2010/main" val="3848643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9678A-5ACF-4B53-B30C-5ADF4D26367B}" type="datetimeFigureOut">
              <a:rPr lang="en-US" smtClean="0"/>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FDB10A-21B1-4E5E-885A-15F8704DE6A4}" type="slidenum">
              <a:rPr lang="en-US" smtClean="0"/>
              <a:t>‹#›</a:t>
            </a:fld>
            <a:endParaRPr lang="en-US"/>
          </a:p>
        </p:txBody>
      </p:sp>
    </p:spTree>
    <p:extLst>
      <p:ext uri="{BB962C8B-B14F-4D97-AF65-F5344CB8AC3E}">
        <p14:creationId xmlns:p14="http://schemas.microsoft.com/office/powerpoint/2010/main" val="1926603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9678A-5ACF-4B53-B30C-5ADF4D26367B}" type="datetimeFigureOut">
              <a:rPr lang="en-US" smtClean="0"/>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FDB10A-21B1-4E5E-885A-15F8704DE6A4}" type="slidenum">
              <a:rPr lang="en-US" smtClean="0"/>
              <a:t>‹#›</a:t>
            </a:fld>
            <a:endParaRPr lang="en-US"/>
          </a:p>
        </p:txBody>
      </p:sp>
    </p:spTree>
    <p:extLst>
      <p:ext uri="{BB962C8B-B14F-4D97-AF65-F5344CB8AC3E}">
        <p14:creationId xmlns:p14="http://schemas.microsoft.com/office/powerpoint/2010/main" val="638078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9678A-5ACF-4B53-B30C-5ADF4D26367B}" type="datetimeFigureOut">
              <a:rPr lang="en-US" smtClean="0"/>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FDB10A-21B1-4E5E-885A-15F8704DE6A4}" type="slidenum">
              <a:rPr lang="en-US" smtClean="0"/>
              <a:t>‹#›</a:t>
            </a:fld>
            <a:endParaRPr lang="en-US"/>
          </a:p>
        </p:txBody>
      </p:sp>
    </p:spTree>
    <p:extLst>
      <p:ext uri="{BB962C8B-B14F-4D97-AF65-F5344CB8AC3E}">
        <p14:creationId xmlns:p14="http://schemas.microsoft.com/office/powerpoint/2010/main" val="3421420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D9678A-5ACF-4B53-B30C-5ADF4D26367B}" type="datetimeFigureOut">
              <a:rPr lang="en-US" smtClean="0"/>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FDB10A-21B1-4E5E-885A-15F8704DE6A4}" type="slidenum">
              <a:rPr lang="en-US" smtClean="0"/>
              <a:t>‹#›</a:t>
            </a:fld>
            <a:endParaRPr lang="en-US"/>
          </a:p>
        </p:txBody>
      </p:sp>
    </p:spTree>
    <p:extLst>
      <p:ext uri="{BB962C8B-B14F-4D97-AF65-F5344CB8AC3E}">
        <p14:creationId xmlns:p14="http://schemas.microsoft.com/office/powerpoint/2010/main" val="1551951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D9678A-5ACF-4B53-B30C-5ADF4D26367B}" type="datetimeFigureOut">
              <a:rPr lang="en-US" smtClean="0"/>
              <a:t>5/17/2012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FDB10A-21B1-4E5E-885A-15F8704DE6A4}" type="slidenum">
              <a:rPr lang="en-US" smtClean="0"/>
              <a:t>‹#›</a:t>
            </a:fld>
            <a:endParaRPr lang="en-US"/>
          </a:p>
        </p:txBody>
      </p:sp>
    </p:spTree>
    <p:extLst>
      <p:ext uri="{BB962C8B-B14F-4D97-AF65-F5344CB8AC3E}">
        <p14:creationId xmlns:p14="http://schemas.microsoft.com/office/powerpoint/2010/main" val="408897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D9678A-5ACF-4B53-B30C-5ADF4D26367B}" type="datetimeFigureOut">
              <a:rPr lang="en-US" smtClean="0"/>
              <a:t>5/17/2012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FDB10A-21B1-4E5E-885A-15F8704DE6A4}" type="slidenum">
              <a:rPr lang="en-US" smtClean="0"/>
              <a:t>‹#›</a:t>
            </a:fld>
            <a:endParaRPr lang="en-US"/>
          </a:p>
        </p:txBody>
      </p:sp>
    </p:spTree>
    <p:extLst>
      <p:ext uri="{BB962C8B-B14F-4D97-AF65-F5344CB8AC3E}">
        <p14:creationId xmlns:p14="http://schemas.microsoft.com/office/powerpoint/2010/main" val="1207485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D9678A-5ACF-4B53-B30C-5ADF4D26367B}" type="datetimeFigureOut">
              <a:rPr lang="en-US" smtClean="0"/>
              <a:t>5/17/2012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FDB10A-21B1-4E5E-885A-15F8704DE6A4}" type="slidenum">
              <a:rPr lang="en-US" smtClean="0"/>
              <a:t>‹#›</a:t>
            </a:fld>
            <a:endParaRPr lang="en-US"/>
          </a:p>
        </p:txBody>
      </p:sp>
    </p:spTree>
    <p:extLst>
      <p:ext uri="{BB962C8B-B14F-4D97-AF65-F5344CB8AC3E}">
        <p14:creationId xmlns:p14="http://schemas.microsoft.com/office/powerpoint/2010/main" val="4249984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D9678A-5ACF-4B53-B30C-5ADF4D26367B}" type="datetimeFigureOut">
              <a:rPr lang="en-US" smtClean="0"/>
              <a:t>5/17/2012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FDB10A-21B1-4E5E-885A-15F8704DE6A4}" type="slidenum">
              <a:rPr lang="en-US" smtClean="0"/>
              <a:t>‹#›</a:t>
            </a:fld>
            <a:endParaRPr lang="en-US"/>
          </a:p>
        </p:txBody>
      </p:sp>
    </p:spTree>
    <p:extLst>
      <p:ext uri="{BB962C8B-B14F-4D97-AF65-F5344CB8AC3E}">
        <p14:creationId xmlns:p14="http://schemas.microsoft.com/office/powerpoint/2010/main" val="146845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D9678A-5ACF-4B53-B30C-5ADF4D26367B}" type="datetimeFigureOut">
              <a:rPr lang="en-US" smtClean="0"/>
              <a:t>5/17/2012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FDB10A-21B1-4E5E-885A-15F8704DE6A4}" type="slidenum">
              <a:rPr lang="en-US" smtClean="0"/>
              <a:t>‹#›</a:t>
            </a:fld>
            <a:endParaRPr lang="en-US"/>
          </a:p>
        </p:txBody>
      </p:sp>
    </p:spTree>
    <p:extLst>
      <p:ext uri="{BB962C8B-B14F-4D97-AF65-F5344CB8AC3E}">
        <p14:creationId xmlns:p14="http://schemas.microsoft.com/office/powerpoint/2010/main" val="380140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D9678A-5ACF-4B53-B30C-5ADF4D26367B}" type="datetimeFigureOut">
              <a:rPr lang="en-US" smtClean="0"/>
              <a:t>5/17/2012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FDB10A-21B1-4E5E-885A-15F8704DE6A4}" type="slidenum">
              <a:rPr lang="en-US" smtClean="0"/>
              <a:t>‹#›</a:t>
            </a:fld>
            <a:endParaRPr lang="en-US"/>
          </a:p>
        </p:txBody>
      </p:sp>
    </p:spTree>
    <p:extLst>
      <p:ext uri="{BB962C8B-B14F-4D97-AF65-F5344CB8AC3E}">
        <p14:creationId xmlns:p14="http://schemas.microsoft.com/office/powerpoint/2010/main" val="2276666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D9678A-5ACF-4B53-B30C-5ADF4D26367B}" type="datetimeFigureOut">
              <a:rPr lang="en-US" smtClean="0"/>
              <a:t>5/17/2012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FDB10A-21B1-4E5E-885A-15F8704DE6A4}" type="slidenum">
              <a:rPr lang="en-US" smtClean="0"/>
              <a:t>‹#›</a:t>
            </a:fld>
            <a:endParaRPr lang="en-US"/>
          </a:p>
        </p:txBody>
      </p:sp>
    </p:spTree>
    <p:extLst>
      <p:ext uri="{BB962C8B-B14F-4D97-AF65-F5344CB8AC3E}">
        <p14:creationId xmlns:p14="http://schemas.microsoft.com/office/powerpoint/2010/main" val="357168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8686800" cy="1754326"/>
          </a:xfrm>
          <a:prstGeom prst="rect">
            <a:avLst/>
          </a:prstGeom>
          <a:noFill/>
        </p:spPr>
        <p:txBody>
          <a:bodyPr wrap="square" rtlCol="0">
            <a:spAutoFit/>
          </a:bodyPr>
          <a:lstStyle/>
          <a:p>
            <a:pPr algn="ctr"/>
            <a:r>
              <a:rPr lang="en-US" sz="5400" dirty="0" smtClean="0">
                <a:latin typeface="Algerian" pitchFamily="82" charset="0"/>
              </a:rPr>
              <a:t>The Legacy of the Civil War</a:t>
            </a:r>
            <a:endParaRPr lang="en-US" sz="5400" dirty="0">
              <a:latin typeface="Algerian" pitchFamily="82"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752600"/>
            <a:ext cx="8229599"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1848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228600"/>
            <a:ext cx="7620000" cy="646331"/>
          </a:xfrm>
          <a:prstGeom prst="rect">
            <a:avLst/>
          </a:prstGeom>
          <a:noFill/>
        </p:spPr>
        <p:txBody>
          <a:bodyPr wrap="square" rtlCol="0">
            <a:spAutoFit/>
          </a:bodyPr>
          <a:lstStyle/>
          <a:p>
            <a:pPr algn="ctr"/>
            <a:r>
              <a:rPr lang="en-US" sz="3600" b="1" dirty="0" smtClean="0">
                <a:solidFill>
                  <a:schemeClr val="bg2">
                    <a:lumMod val="10000"/>
                  </a:schemeClr>
                </a:solidFill>
                <a:latin typeface="Castellar" pitchFamily="18" charset="0"/>
              </a:rPr>
              <a:t>Political Changes</a:t>
            </a:r>
            <a:endParaRPr lang="en-US" sz="3600" b="1" dirty="0">
              <a:solidFill>
                <a:schemeClr val="bg2">
                  <a:lumMod val="10000"/>
                </a:schemeClr>
              </a:solidFill>
              <a:latin typeface="Castellar" pitchFamily="18" charset="0"/>
            </a:endParaRPr>
          </a:p>
        </p:txBody>
      </p:sp>
      <p:sp>
        <p:nvSpPr>
          <p:cNvPr id="3" name="TextBox 2"/>
          <p:cNvSpPr txBox="1"/>
          <p:nvPr/>
        </p:nvSpPr>
        <p:spPr>
          <a:xfrm>
            <a:off x="228600" y="874931"/>
            <a:ext cx="8686800" cy="3539430"/>
          </a:xfrm>
          <a:prstGeom prst="rect">
            <a:avLst/>
          </a:prstGeom>
          <a:noFill/>
        </p:spPr>
        <p:txBody>
          <a:bodyPr wrap="square" rtlCol="0">
            <a:spAutoFit/>
          </a:bodyPr>
          <a:lstStyle/>
          <a:p>
            <a:r>
              <a:rPr lang="en-US" sz="3200" dirty="0" smtClean="0"/>
              <a:t>War ended further threats of succession.</a:t>
            </a:r>
          </a:p>
          <a:p>
            <a:r>
              <a:rPr lang="en-US" sz="3200" b="1" dirty="0" smtClean="0"/>
              <a:t>Before</a:t>
            </a:r>
            <a:r>
              <a:rPr lang="en-US" sz="3200" dirty="0" smtClean="0"/>
              <a:t>: Federal Gov. had little impact on most people’s daily lives</a:t>
            </a:r>
          </a:p>
          <a:p>
            <a:r>
              <a:rPr lang="en-US" sz="3200" b="1" dirty="0" smtClean="0"/>
              <a:t>During</a:t>
            </a:r>
            <a:r>
              <a:rPr lang="en-US" sz="3200" dirty="0" smtClean="0"/>
              <a:t>: Taxed private incomes, required everyone to accept new paper currency</a:t>
            </a:r>
          </a:p>
          <a:p>
            <a:r>
              <a:rPr lang="en-US" sz="3200" b="1" dirty="0" smtClean="0"/>
              <a:t>After</a:t>
            </a:r>
            <a:r>
              <a:rPr lang="en-US" sz="3200" dirty="0" smtClean="0"/>
              <a:t>: People assumed the government was always within reach of them</a:t>
            </a:r>
            <a:endParaRPr lang="en-US" sz="3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72540"/>
            <a:ext cx="25431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4410590"/>
            <a:ext cx="2114550" cy="216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4871233"/>
            <a:ext cx="2714625"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8310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28600"/>
            <a:ext cx="8077200" cy="646331"/>
          </a:xfrm>
          <a:prstGeom prst="rect">
            <a:avLst/>
          </a:prstGeom>
          <a:noFill/>
        </p:spPr>
        <p:txBody>
          <a:bodyPr wrap="square" rtlCol="0">
            <a:spAutoFit/>
          </a:bodyPr>
          <a:lstStyle/>
          <a:p>
            <a:pPr algn="ctr"/>
            <a:r>
              <a:rPr lang="en-US" sz="3600" b="1" dirty="0" smtClean="0">
                <a:solidFill>
                  <a:schemeClr val="tx1">
                    <a:lumMod val="85000"/>
                    <a:lumOff val="15000"/>
                  </a:schemeClr>
                </a:solidFill>
                <a:latin typeface="Castellar" pitchFamily="18" charset="0"/>
              </a:rPr>
              <a:t>Economic Changes</a:t>
            </a:r>
            <a:endParaRPr lang="en-US" sz="3600" b="1" dirty="0">
              <a:solidFill>
                <a:schemeClr val="tx1">
                  <a:lumMod val="85000"/>
                  <a:lumOff val="15000"/>
                </a:schemeClr>
              </a:solidFill>
              <a:latin typeface="Castellar" pitchFamily="18" charset="0"/>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1" y="2518134"/>
            <a:ext cx="5101728" cy="4339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0" y="874931"/>
            <a:ext cx="9067800" cy="4031873"/>
          </a:xfrm>
          <a:prstGeom prst="rect">
            <a:avLst/>
          </a:prstGeom>
          <a:noFill/>
        </p:spPr>
        <p:txBody>
          <a:bodyPr wrap="square" rtlCol="0">
            <a:spAutoFit/>
          </a:bodyPr>
          <a:lstStyle/>
          <a:p>
            <a:r>
              <a:rPr lang="en-US" sz="3200" dirty="0" smtClean="0"/>
              <a:t>1863- National Bank Act (set up federally charted banks, inspections, safe banking for investors.</a:t>
            </a:r>
          </a:p>
          <a:p>
            <a:r>
              <a:rPr lang="en-US" sz="3200" u="sng" dirty="0" smtClean="0"/>
              <a:t>North</a:t>
            </a:r>
            <a:r>
              <a:rPr lang="en-US" sz="3200" dirty="0" smtClean="0"/>
              <a:t> economy boomed</a:t>
            </a:r>
          </a:p>
          <a:p>
            <a:r>
              <a:rPr lang="en-US" sz="3200" u="sng" dirty="0" smtClean="0"/>
              <a:t>South Devastated- </a:t>
            </a:r>
          </a:p>
          <a:p>
            <a:r>
              <a:rPr lang="en-US" sz="3200" dirty="0" smtClean="0"/>
              <a:t>took away cheap labor, </a:t>
            </a:r>
          </a:p>
          <a:p>
            <a:r>
              <a:rPr lang="en-US" sz="3200" dirty="0" smtClean="0"/>
              <a:t>lost 40%of livestock, </a:t>
            </a:r>
          </a:p>
          <a:p>
            <a:r>
              <a:rPr lang="en-US" sz="3200" dirty="0" smtClean="0"/>
              <a:t>destroyed machinery </a:t>
            </a:r>
          </a:p>
          <a:p>
            <a:r>
              <a:rPr lang="en-US" sz="3200" dirty="0" smtClean="0"/>
              <a:t>and railroads.</a:t>
            </a:r>
            <a:endParaRPr lang="en-US" sz="3200" dirty="0"/>
          </a:p>
        </p:txBody>
      </p:sp>
      <p:sp>
        <p:nvSpPr>
          <p:cNvPr id="5" name="TextBox 4"/>
          <p:cNvSpPr txBox="1"/>
          <p:nvPr/>
        </p:nvSpPr>
        <p:spPr>
          <a:xfrm>
            <a:off x="152400" y="6340288"/>
            <a:ext cx="3657600" cy="523220"/>
          </a:xfrm>
          <a:prstGeom prst="rect">
            <a:avLst/>
          </a:prstGeom>
          <a:noFill/>
        </p:spPr>
        <p:txBody>
          <a:bodyPr wrap="square" rtlCol="0">
            <a:spAutoFit/>
          </a:bodyPr>
          <a:lstStyle/>
          <a:p>
            <a:r>
              <a:rPr lang="en-US" sz="2800" b="1" dirty="0" smtClean="0"/>
              <a:t>Est. Cost- $3.3. billion </a:t>
            </a:r>
            <a:endParaRPr lang="en-US" sz="2800" b="1" dirty="0"/>
          </a:p>
        </p:txBody>
      </p:sp>
    </p:spTree>
    <p:extLst>
      <p:ext uri="{BB962C8B-B14F-4D97-AF65-F5344CB8AC3E}">
        <p14:creationId xmlns:p14="http://schemas.microsoft.com/office/powerpoint/2010/main" val="1778858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1752601"/>
            <a:ext cx="52578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838200" y="228600"/>
            <a:ext cx="8077200" cy="584775"/>
          </a:xfrm>
          <a:prstGeom prst="rect">
            <a:avLst/>
          </a:prstGeom>
          <a:noFill/>
        </p:spPr>
        <p:txBody>
          <a:bodyPr wrap="square" rtlCol="0">
            <a:spAutoFit/>
          </a:bodyPr>
          <a:lstStyle/>
          <a:p>
            <a:pPr algn="ctr"/>
            <a:r>
              <a:rPr lang="en-US" sz="3200" b="1" dirty="0" smtClean="0">
                <a:solidFill>
                  <a:schemeClr val="tx1">
                    <a:lumMod val="95000"/>
                    <a:lumOff val="5000"/>
                  </a:schemeClr>
                </a:solidFill>
                <a:latin typeface="Castellar" pitchFamily="18" charset="0"/>
              </a:rPr>
              <a:t>Soldiers and Civilians</a:t>
            </a:r>
            <a:endParaRPr lang="en-US" sz="3200" b="1" dirty="0">
              <a:solidFill>
                <a:schemeClr val="tx1">
                  <a:lumMod val="95000"/>
                  <a:lumOff val="5000"/>
                </a:schemeClr>
              </a:solidFill>
              <a:latin typeface="Castellar" pitchFamily="18" charset="0"/>
            </a:endParaRPr>
          </a:p>
        </p:txBody>
      </p:sp>
      <p:sp>
        <p:nvSpPr>
          <p:cNvPr id="3" name="TextBox 2"/>
          <p:cNvSpPr txBox="1"/>
          <p:nvPr/>
        </p:nvSpPr>
        <p:spPr>
          <a:xfrm>
            <a:off x="0" y="827772"/>
            <a:ext cx="5105400" cy="3046988"/>
          </a:xfrm>
          <a:prstGeom prst="rect">
            <a:avLst/>
          </a:prstGeom>
          <a:noFill/>
        </p:spPr>
        <p:txBody>
          <a:bodyPr wrap="square" rtlCol="0">
            <a:spAutoFit/>
          </a:bodyPr>
          <a:lstStyle/>
          <a:p>
            <a:r>
              <a:rPr lang="en-US" sz="3200" b="1" u="sng" smtClean="0"/>
              <a:t>Union-</a:t>
            </a:r>
            <a:r>
              <a:rPr lang="en-US" sz="3200" smtClean="0"/>
              <a:t> </a:t>
            </a:r>
            <a:r>
              <a:rPr lang="en-US" sz="3200" smtClean="0"/>
              <a:t>360,000 </a:t>
            </a:r>
            <a:r>
              <a:rPr lang="en-US" sz="3200" dirty="0" smtClean="0"/>
              <a:t>soldiers died</a:t>
            </a:r>
          </a:p>
          <a:p>
            <a:r>
              <a:rPr lang="en-US" sz="3200" b="1" u="sng" dirty="0" smtClean="0"/>
              <a:t>Confederate</a:t>
            </a:r>
            <a:r>
              <a:rPr lang="en-US" sz="3200" dirty="0" smtClean="0"/>
              <a:t> – 260,000 died</a:t>
            </a:r>
          </a:p>
          <a:p>
            <a:r>
              <a:rPr lang="en-US" sz="3200" b="1" u="sng" dirty="0" smtClean="0"/>
              <a:t>Soldiers</a:t>
            </a:r>
            <a:r>
              <a:rPr lang="en-US" sz="3200" dirty="0" smtClean="0"/>
              <a:t>- 2,400,000 men   10% of nations population</a:t>
            </a:r>
          </a:p>
          <a:p>
            <a:r>
              <a:rPr lang="en-US" sz="3200" dirty="0" smtClean="0"/>
              <a:t>Disrupted education, careers, and families</a:t>
            </a:r>
            <a:endParaRPr lang="en-US" sz="3200" dirty="0"/>
          </a:p>
        </p:txBody>
      </p:sp>
    </p:spTree>
    <p:extLst>
      <p:ext uri="{BB962C8B-B14F-4D97-AF65-F5344CB8AC3E}">
        <p14:creationId xmlns:p14="http://schemas.microsoft.com/office/powerpoint/2010/main" val="1348651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382000" cy="646331"/>
          </a:xfrm>
          <a:prstGeom prst="rect">
            <a:avLst/>
          </a:prstGeom>
          <a:noFill/>
        </p:spPr>
        <p:txBody>
          <a:bodyPr wrap="square" rtlCol="0">
            <a:spAutoFit/>
          </a:bodyPr>
          <a:lstStyle/>
          <a:p>
            <a:pPr algn="ctr"/>
            <a:r>
              <a:rPr lang="en-US" sz="3600" b="1" dirty="0" smtClean="0">
                <a:solidFill>
                  <a:schemeClr val="tx1">
                    <a:lumMod val="85000"/>
                    <a:lumOff val="15000"/>
                  </a:schemeClr>
                </a:solidFill>
                <a:latin typeface="Castellar" pitchFamily="18" charset="0"/>
              </a:rPr>
              <a:t>African-Americans</a:t>
            </a:r>
            <a:endParaRPr lang="en-US" sz="3600" b="1" dirty="0">
              <a:solidFill>
                <a:schemeClr val="tx1">
                  <a:lumMod val="85000"/>
                  <a:lumOff val="15000"/>
                </a:schemeClr>
              </a:solidFill>
              <a:latin typeface="Castellar" pitchFamily="18" charset="0"/>
            </a:endParaRPr>
          </a:p>
        </p:txBody>
      </p:sp>
      <p:sp>
        <p:nvSpPr>
          <p:cNvPr id="3" name="TextBox 2"/>
          <p:cNvSpPr txBox="1"/>
          <p:nvPr/>
        </p:nvSpPr>
        <p:spPr>
          <a:xfrm>
            <a:off x="304800" y="874931"/>
            <a:ext cx="8305800" cy="1200329"/>
          </a:xfrm>
          <a:prstGeom prst="rect">
            <a:avLst/>
          </a:prstGeom>
          <a:noFill/>
        </p:spPr>
        <p:txBody>
          <a:bodyPr wrap="square" rtlCol="0">
            <a:spAutoFit/>
          </a:bodyPr>
          <a:lstStyle/>
          <a:p>
            <a:r>
              <a:rPr lang="en-US" sz="3600" dirty="0" smtClean="0"/>
              <a:t>New birth of freedom</a:t>
            </a:r>
          </a:p>
          <a:p>
            <a:r>
              <a:rPr lang="en-US" sz="3600" dirty="0" smtClean="0"/>
              <a:t>13</a:t>
            </a:r>
            <a:r>
              <a:rPr lang="en-US" sz="3600" baseline="30000" dirty="0" smtClean="0"/>
              <a:t>th</a:t>
            </a:r>
            <a:r>
              <a:rPr lang="en-US" sz="3600" dirty="0" smtClean="0"/>
              <a:t> Amendment was passed</a:t>
            </a:r>
            <a:endParaRPr lang="en-US" sz="3600" dirty="0"/>
          </a:p>
        </p:txBody>
      </p:sp>
      <p:sp>
        <p:nvSpPr>
          <p:cNvPr id="4" name="Rectangle 3"/>
          <p:cNvSpPr/>
          <p:nvPr/>
        </p:nvSpPr>
        <p:spPr>
          <a:xfrm>
            <a:off x="76200" y="2379643"/>
            <a:ext cx="9067800" cy="4462760"/>
          </a:xfrm>
          <a:prstGeom prst="rect">
            <a:avLst/>
          </a:prstGeom>
        </p:spPr>
        <p:txBody>
          <a:bodyPr wrap="square">
            <a:spAutoFit/>
          </a:bodyPr>
          <a:lstStyle/>
          <a:p>
            <a:r>
              <a:rPr lang="en-US" sz="3200" dirty="0" smtClean="0"/>
              <a:t>"Neither slavery nor involuntary servitude, except as a punishment for crime whereof the party shall have been duly convicted, shall exist within the United States, or any place subject to their jurisdiction." Formally abolishing slavery in the United States, the 13th Amendment was passed by the Congress on January 31, 1865, and ratified by the states on December 6, 1865.</a:t>
            </a:r>
          </a:p>
          <a:p>
            <a:endParaRPr lang="en-US" sz="28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990600"/>
            <a:ext cx="1524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8161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204</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SPS</dc:creator>
  <cp:lastModifiedBy>SPS</cp:lastModifiedBy>
  <cp:revision>5</cp:revision>
  <dcterms:created xsi:type="dcterms:W3CDTF">2012-05-16T13:57:30Z</dcterms:created>
  <dcterms:modified xsi:type="dcterms:W3CDTF">2012-05-17T12:42:38Z</dcterms:modified>
</cp:coreProperties>
</file>