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58E8-4E89-4C36-BCB4-A86C0F4CD34C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8EAAF-EE3E-4D19-A62D-9450BBCEEF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Define:</a:t>
            </a:r>
          </a:p>
          <a:p>
            <a:r>
              <a:rPr lang="en-US" sz="4000" dirty="0" smtClean="0"/>
              <a:t>Wilmot Proviso</a:t>
            </a:r>
          </a:p>
          <a:p>
            <a:r>
              <a:rPr lang="en-US" sz="4000" dirty="0" smtClean="0"/>
              <a:t>Secession</a:t>
            </a:r>
          </a:p>
          <a:p>
            <a:r>
              <a:rPr lang="en-US" sz="4000" dirty="0" smtClean="0"/>
              <a:t>Compromise of 1850</a:t>
            </a:r>
          </a:p>
          <a:p>
            <a:r>
              <a:rPr lang="en-US" sz="4000" dirty="0" smtClean="0"/>
              <a:t>Popular Sovereignty</a:t>
            </a:r>
          </a:p>
          <a:p>
            <a:endParaRPr lang="en-US" sz="4000" dirty="0"/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308.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Copy middle section of the Compromise of 1850 into notebook.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024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A50021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A50021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A50021"/>
                </a:solidFill>
                <a:latin typeface="Arial" charset="0"/>
              </a:rPr>
              <a:t>Protest, Resistance, </a:t>
            </a:r>
            <a:br>
              <a:rPr lang="en-US" b="1" dirty="0" smtClean="0">
                <a:solidFill>
                  <a:srgbClr val="A50021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A50021"/>
                </a:solidFill>
                <a:latin typeface="Arial" charset="0"/>
              </a:rPr>
              <a:t>and Violence</a:t>
            </a:r>
            <a:br>
              <a:rPr lang="en-US" b="1" dirty="0" smtClean="0">
                <a:solidFill>
                  <a:srgbClr val="A50021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Arial" charset="0"/>
              </a:rPr>
              <a:t>Proslavery and antislavery factions disagree over the treatment of fugitive slaves and the spread of slavery to the territories.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Wilmot Proviso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California, Utah and New Mexico Territories would be closed to slavery forever.</a:t>
            </a:r>
          </a:p>
          <a:p>
            <a:r>
              <a:rPr lang="en-US" sz="4400" dirty="0" smtClean="0"/>
              <a:t>Divided Congress- </a:t>
            </a:r>
          </a:p>
          <a:p>
            <a:pPr lvl="1"/>
            <a:r>
              <a:rPr lang="en-US" sz="4400" dirty="0" smtClean="0"/>
              <a:t>Northerners supported proviso</a:t>
            </a:r>
          </a:p>
          <a:p>
            <a:pPr lvl="1"/>
            <a:r>
              <a:rPr lang="en-US" sz="4400" dirty="0" smtClean="0"/>
              <a:t>Southerners opposed proviso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542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Fugitive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3600" b="1" dirty="0" smtClean="0">
                <a:latin typeface="Arial" charset="0"/>
              </a:rPr>
              <a:t>The Fugitive Slave Act</a:t>
            </a:r>
            <a:endParaRPr lang="en-US" sz="3600" dirty="0" smtClean="0">
              <a:latin typeface="Arial" charset="0"/>
            </a:endParaRPr>
          </a:p>
          <a:p>
            <a:pPr marL="228600" indent="-228600"/>
            <a:r>
              <a:rPr lang="en-US" sz="3600" b="1" dirty="0" smtClean="0">
                <a:solidFill>
                  <a:srgbClr val="008000"/>
                </a:solidFill>
                <a:latin typeface="Arial" charset="0"/>
              </a:rPr>
              <a:t>Fugitive Slave Act</a:t>
            </a:r>
            <a:r>
              <a:rPr lang="en-US" sz="3600" dirty="0" smtClean="0">
                <a:latin typeface="Arial" charset="0"/>
              </a:rPr>
              <a:t>—part of Compromise of 1850, has very harsh terms</a:t>
            </a:r>
          </a:p>
          <a:p>
            <a:pPr marL="228600" indent="-228600"/>
            <a:r>
              <a:rPr lang="en-US" sz="3600" dirty="0" smtClean="0">
                <a:latin typeface="Arial" charset="0"/>
              </a:rPr>
              <a:t>Alleged fugitives denied jury trial, right to testify on own behalf</a:t>
            </a:r>
          </a:p>
          <a:p>
            <a:pPr marL="228600" indent="-228600"/>
            <a:r>
              <a:rPr lang="en-US" sz="3600" dirty="0" smtClean="0">
                <a:latin typeface="Arial" charset="0"/>
              </a:rPr>
              <a:t>Federal commissioners paid more for returning than freeing accused</a:t>
            </a:r>
          </a:p>
          <a:p>
            <a:pPr marL="228600" indent="-228600"/>
            <a:r>
              <a:rPr lang="en-US" sz="3600" dirty="0" smtClean="0">
                <a:latin typeface="Arial" charset="0"/>
              </a:rPr>
              <a:t>People convicted of helping a fugitive fined, imprisoned, or both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4400" b="1" dirty="0" smtClean="0">
                <a:latin typeface="Arial" charset="0"/>
              </a:rPr>
              <a:t>Resisting the Law</a:t>
            </a:r>
            <a:endParaRPr lang="en-US" sz="4400" dirty="0" smtClean="0">
              <a:latin typeface="Arial" charset="0"/>
            </a:endParaRPr>
          </a:p>
          <a:p>
            <a:pPr marL="228600" indent="-228600"/>
            <a:r>
              <a:rPr lang="en-US" sz="4400" dirty="0">
                <a:latin typeface="Arial" charset="0"/>
              </a:rPr>
              <a:t>•	Northerners send fugitives to Canada, some use force in rescues</a:t>
            </a:r>
          </a:p>
          <a:p>
            <a:pPr marL="228600" indent="-228600"/>
            <a:r>
              <a:rPr lang="en-US" sz="4400" dirty="0">
                <a:latin typeface="Arial" charset="0"/>
              </a:rPr>
              <a:t>•	</a:t>
            </a:r>
            <a:r>
              <a:rPr lang="en-US" sz="4400" b="1" dirty="0">
                <a:solidFill>
                  <a:srgbClr val="008000"/>
                </a:solidFill>
                <a:latin typeface="Arial" charset="0"/>
              </a:rPr>
              <a:t>Personal liberty laws</a:t>
            </a:r>
            <a:r>
              <a:rPr lang="en-US" sz="4400" dirty="0">
                <a:latin typeface="Arial" charset="0"/>
              </a:rPr>
              <a:t> forbid prison for fugitives, grant jury trials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4.mm.bing.net/images/thumbnail.aspx?q=677730129371&amp;id=cfa82fca5eaa27ecb5a375291aa630f2&amp;url=http%3a%2f%2fxroads.virginia.edu%2f%7eMA02%2fharris%2futc%2fimages%2fca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54102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tc.iath.virginia.edu/interpret/images/tll1850x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xroads.virginia.edu/~ma02/harris/utc/images/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0"/>
            <a:ext cx="9144000" cy="6845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 Protest, Resistance,  and Violence </vt:lpstr>
      <vt:lpstr>Wilmot Proviso</vt:lpstr>
      <vt:lpstr>Fugitive Slaves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Protest, Resistance,  and Violence</dc:title>
  <dc:creator>Arel</dc:creator>
  <cp:lastModifiedBy>SPS</cp:lastModifiedBy>
  <cp:revision>7</cp:revision>
  <dcterms:created xsi:type="dcterms:W3CDTF">2011-04-23T19:10:03Z</dcterms:created>
  <dcterms:modified xsi:type="dcterms:W3CDTF">2012-03-29T11:40:30Z</dcterms:modified>
</cp:coreProperties>
</file>