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70" r:id="rId8"/>
    <p:sldId id="263" r:id="rId9"/>
    <p:sldId id="264" r:id="rId10"/>
    <p:sldId id="265" r:id="rId11"/>
    <p:sldId id="266" r:id="rId12"/>
    <p:sldId id="267" r:id="rId13"/>
    <p:sldId id="269"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51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FEB42-392C-4D16-8159-C4F829BB0835}" type="datetimeFigureOut">
              <a:rPr lang="en-US" smtClean="0"/>
              <a:t>9/5/2012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629067-F6AE-47EF-9F97-157DF3BE4168}" type="slidenum">
              <a:rPr lang="en-US" smtClean="0"/>
              <a:t>‹#›</a:t>
            </a:fld>
            <a:endParaRPr lang="en-US"/>
          </a:p>
        </p:txBody>
      </p:sp>
    </p:spTree>
    <p:extLst>
      <p:ext uri="{BB962C8B-B14F-4D97-AF65-F5344CB8AC3E}">
        <p14:creationId xmlns:p14="http://schemas.microsoft.com/office/powerpoint/2010/main" val="158069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99278FBD-66E4-47C3-9242-C94E85727248}" type="slidenum">
              <a:rPr lang="en-GB"/>
              <a:pPr/>
              <a:t>8</a:t>
            </a:fld>
            <a:endParaRPr lang="en-GB"/>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7EEAF09-A817-41C3-B1A9-BDE2C7AB54FF}" type="slidenum">
              <a:rPr lang="en-GB"/>
              <a:pPr/>
              <a:t>9</a:t>
            </a:fld>
            <a:endParaRPr lang="en-GB"/>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GB"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C2E5E08-2E1B-4565-8294-7048303F3614}" type="datetimeFigureOut">
              <a:rPr lang="en-US" smtClean="0"/>
              <a:pPr/>
              <a:t>9/5/2012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2E1EAA0-5E25-4394-A6CD-12C2A6920B46}"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2E5E08-2E1B-4565-8294-7048303F3614}"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1EAA0-5E25-4394-A6CD-12C2A6920B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2E5E08-2E1B-4565-8294-7048303F3614}"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1EAA0-5E25-4394-A6CD-12C2A6920B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2E5E08-2E1B-4565-8294-7048303F3614}"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1EAA0-5E25-4394-A6CD-12C2A6920B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C2E5E08-2E1B-4565-8294-7048303F3614}"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2E1EAA0-5E25-4394-A6CD-12C2A6920B4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2E5E08-2E1B-4565-8294-7048303F3614}" type="datetimeFigureOut">
              <a:rPr lang="en-US" smtClean="0"/>
              <a:pPr/>
              <a:t>9/5/2012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1EAA0-5E25-4394-A6CD-12C2A6920B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C2E5E08-2E1B-4565-8294-7048303F3614}" type="datetimeFigureOut">
              <a:rPr lang="en-US" smtClean="0"/>
              <a:pPr/>
              <a:t>9/5/2012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1EAA0-5E25-4394-A6CD-12C2A6920B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2E5E08-2E1B-4565-8294-7048303F3614}" type="datetimeFigureOut">
              <a:rPr lang="en-US" smtClean="0"/>
              <a:pPr/>
              <a:t>9/5/2012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1EAA0-5E25-4394-A6CD-12C2A6920B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2E5E08-2E1B-4565-8294-7048303F3614}" type="datetimeFigureOut">
              <a:rPr lang="en-US" smtClean="0"/>
              <a:pPr/>
              <a:t>9/5/2012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1EAA0-5E25-4394-A6CD-12C2A6920B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2E5E08-2E1B-4565-8294-7048303F3614}" type="datetimeFigureOut">
              <a:rPr lang="en-US" smtClean="0"/>
              <a:pPr/>
              <a:t>9/5/2012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1EAA0-5E25-4394-A6CD-12C2A6920B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2E5E08-2E1B-4565-8294-7048303F3614}" type="datetimeFigureOut">
              <a:rPr lang="en-US" smtClean="0"/>
              <a:pPr/>
              <a:t>9/5/2012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1EAA0-5E25-4394-A6CD-12C2A6920B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C2E5E08-2E1B-4565-8294-7048303F3614}" type="datetimeFigureOut">
              <a:rPr lang="en-US" smtClean="0"/>
              <a:pPr/>
              <a:t>9/5/2012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2E1EAA0-5E25-4394-A6CD-12C2A6920B4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alamo.edu/pac/faculty/rhines/images/1700map.jpg"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www.alamo.edu/pac/faculty/rhines/images/1763map.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xenohistorian.faithweb.com/northam/L5newworldmap.jp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deviantart.com/download/188789177/the_french_and_indian_war_by_blueglassnotes-d34eent.jpg"/>
          <p:cNvPicPr>
            <a:picLocks noChangeAspect="1" noChangeArrowheads="1"/>
          </p:cNvPicPr>
          <p:nvPr/>
        </p:nvPicPr>
        <p:blipFill>
          <a:blip r:embed="rId2" cstate="print"/>
          <a:srcRect/>
          <a:stretch>
            <a:fillRect/>
          </a:stretch>
        </p:blipFill>
        <p:spPr bwMode="auto">
          <a:xfrm>
            <a:off x="228600" y="0"/>
            <a:ext cx="8686800"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575262"/>
          </a:xfrm>
          <a:prstGeom prst="rect">
            <a:avLst/>
          </a:prstGeom>
        </p:spPr>
        <p:txBody>
          <a:bodyPr wrap="square">
            <a:spAutoFit/>
          </a:bodyPr>
          <a:lstStyle/>
          <a:p>
            <a:pPr>
              <a:lnSpc>
                <a:spcPct val="90000"/>
              </a:lnSpc>
              <a:buFont typeface="Arial" pitchFamily="34" charset="0"/>
              <a:buChar char="•"/>
              <a:defRPr/>
            </a:pPr>
            <a:r>
              <a:rPr lang="en-US" sz="3600" dirty="0" smtClean="0"/>
              <a:t> July 9, 1755: Native American Warriors and French troops ambushed Braddock and his men</a:t>
            </a:r>
          </a:p>
          <a:p>
            <a:pPr>
              <a:lnSpc>
                <a:spcPct val="90000"/>
              </a:lnSpc>
              <a:buFont typeface="Arial" pitchFamily="34" charset="0"/>
              <a:buChar char="•"/>
              <a:defRPr/>
            </a:pPr>
            <a:r>
              <a:rPr lang="en-US" sz="3600" dirty="0" smtClean="0"/>
              <a:t> The French and Native Americans hid behind trees and fired at the bright uniforms of the British</a:t>
            </a:r>
          </a:p>
          <a:p>
            <a:pPr>
              <a:lnSpc>
                <a:spcPct val="90000"/>
              </a:lnSpc>
              <a:buFont typeface="Arial" pitchFamily="34" charset="0"/>
              <a:buChar char="•"/>
              <a:defRPr/>
            </a:pPr>
            <a:r>
              <a:rPr lang="en-US" sz="3600" dirty="0" smtClean="0"/>
              <a:t> The British confused and frightened could not even see their attackers</a:t>
            </a:r>
          </a:p>
          <a:p>
            <a:pPr>
              <a:lnSpc>
                <a:spcPct val="90000"/>
              </a:lnSpc>
              <a:buFont typeface="Arial" pitchFamily="34" charset="0"/>
              <a:buChar char="•"/>
              <a:defRPr/>
            </a:pPr>
            <a:r>
              <a:rPr lang="en-US" sz="3600" dirty="0" smtClean="0"/>
              <a:t> The British lost badly loosing nearly 1,000 soldiers including their Commander in Chief General Edward Braddock --&gt; </a:t>
            </a:r>
            <a:r>
              <a:rPr lang="en-US" sz="3600" dirty="0" smtClean="0">
                <a:sym typeface="Wingdings" pitchFamily="-65" charset="2"/>
              </a:rPr>
              <a:t>created a rift between British army and colonial leaders.</a:t>
            </a:r>
            <a:r>
              <a:rPr lang="en-US" sz="3600" dirty="0" smtClean="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3200" dirty="0" smtClean="0"/>
              <a:t>British Lose to French and Indians During March to Duquesne</a:t>
            </a:r>
            <a:endParaRPr lang="en-US" sz="3200" dirty="0"/>
          </a:p>
        </p:txBody>
      </p:sp>
      <p:pic>
        <p:nvPicPr>
          <p:cNvPr id="4" name="Picture 6" descr="braddock"/>
          <p:cNvPicPr>
            <a:picLocks noGrp="1" noChangeAspect="1" noChangeArrowheads="1"/>
          </p:cNvPicPr>
          <p:nvPr>
            <p:ph idx="1"/>
          </p:nvPr>
        </p:nvPicPr>
        <p:blipFill>
          <a:blip r:embed="rId2" cstate="print"/>
          <a:srcRect/>
          <a:stretch>
            <a:fillRect/>
          </a:stretch>
        </p:blipFill>
        <p:spPr>
          <a:xfrm>
            <a:off x="609600" y="1490154"/>
            <a:ext cx="8077200" cy="5367846"/>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509200"/>
          </a:xfrm>
          <a:prstGeom prst="rect">
            <a:avLst/>
          </a:prstGeom>
          <a:noFill/>
        </p:spPr>
        <p:txBody>
          <a:bodyPr wrap="square" rtlCol="0">
            <a:spAutoFit/>
          </a:bodyPr>
          <a:lstStyle/>
          <a:p>
            <a:pPr>
              <a:buFont typeface="Arial" pitchFamily="34" charset="0"/>
              <a:buChar char="•"/>
            </a:pPr>
            <a:r>
              <a:rPr lang="en-US" sz="3200" dirty="0" smtClean="0"/>
              <a:t>After the victories by </a:t>
            </a:r>
          </a:p>
          <a:p>
            <a:r>
              <a:rPr lang="en-US" sz="3200" dirty="0" smtClean="0"/>
              <a:t>the French, William </a:t>
            </a:r>
          </a:p>
          <a:p>
            <a:r>
              <a:rPr lang="en-US" sz="3200" dirty="0" smtClean="0"/>
              <a:t>Pitt is selected as </a:t>
            </a:r>
          </a:p>
          <a:p>
            <a:r>
              <a:rPr lang="en-US" sz="3200" dirty="0" smtClean="0"/>
              <a:t>leader and gains the </a:t>
            </a:r>
          </a:p>
          <a:p>
            <a:r>
              <a:rPr lang="en-US" sz="3200" dirty="0" smtClean="0"/>
              <a:t>support of the Iroquois.</a:t>
            </a:r>
          </a:p>
          <a:p>
            <a:pPr>
              <a:buFont typeface="Arial" pitchFamily="34" charset="0"/>
              <a:buChar char="•"/>
            </a:pPr>
            <a:r>
              <a:rPr lang="en-US" sz="3200" dirty="0" smtClean="0"/>
              <a:t> Sept 1759- James </a:t>
            </a:r>
          </a:p>
          <a:p>
            <a:r>
              <a:rPr lang="en-US" sz="3200" dirty="0" smtClean="0"/>
              <a:t>Wolfe and Jeffery </a:t>
            </a:r>
          </a:p>
          <a:p>
            <a:r>
              <a:rPr lang="en-US" sz="3200" dirty="0" smtClean="0"/>
              <a:t>Amherst catch the</a:t>
            </a:r>
          </a:p>
          <a:p>
            <a:r>
              <a:rPr lang="en-US" sz="3200" dirty="0" smtClean="0"/>
              <a:t> French off guard in </a:t>
            </a:r>
          </a:p>
          <a:p>
            <a:r>
              <a:rPr lang="en-US" sz="3200" dirty="0" smtClean="0"/>
              <a:t>Quebec and lead </a:t>
            </a:r>
          </a:p>
          <a:p>
            <a:r>
              <a:rPr lang="en-US" sz="3200" dirty="0" smtClean="0"/>
              <a:t>Britain to victory.</a:t>
            </a:r>
            <a:endParaRPr lang="en-US" sz="3200" dirty="0"/>
          </a:p>
        </p:txBody>
      </p:sp>
      <p:pic>
        <p:nvPicPr>
          <p:cNvPr id="1026" name="Picture 2" descr="http://2.bp.blogspot.com/_h4mQhKHTy8k/TTxymvI8shI/AAAAAAAAAAg/xUPFsCx2TQc/s1600/french_indian_war_1763_ionita.gif"/>
          <p:cNvPicPr>
            <a:picLocks noChangeAspect="1" noChangeArrowheads="1"/>
          </p:cNvPicPr>
          <p:nvPr/>
        </p:nvPicPr>
        <p:blipFill>
          <a:blip r:embed="rId2" cstate="print"/>
          <a:srcRect/>
          <a:stretch>
            <a:fillRect/>
          </a:stretch>
        </p:blipFill>
        <p:spPr bwMode="auto">
          <a:xfrm>
            <a:off x="4286250" y="0"/>
            <a:ext cx="485775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186309"/>
          </a:xfrm>
          <a:prstGeom prst="rect">
            <a:avLst/>
          </a:prstGeom>
          <a:noFill/>
        </p:spPr>
        <p:txBody>
          <a:bodyPr wrap="square" rtlCol="0">
            <a:spAutoFit/>
          </a:bodyPr>
          <a:lstStyle/>
          <a:p>
            <a:pPr>
              <a:buFont typeface="Arial" pitchFamily="34" charset="0"/>
              <a:buChar char="•"/>
            </a:pPr>
            <a:r>
              <a:rPr lang="en-US" sz="3600" b="1" u="sng" dirty="0" smtClean="0"/>
              <a:t>The Treaty of Paris </a:t>
            </a:r>
            <a:r>
              <a:rPr lang="en-US" sz="3600" dirty="0" smtClean="0"/>
              <a:t>in 1763 officially ends the war.</a:t>
            </a:r>
          </a:p>
          <a:p>
            <a:pPr>
              <a:buFont typeface="Arial" pitchFamily="34" charset="0"/>
              <a:buChar char="•"/>
            </a:pPr>
            <a:r>
              <a:rPr lang="en-US" sz="3600" u="sng" dirty="0" smtClean="0"/>
              <a:t>Terms of agreement</a:t>
            </a:r>
            <a:r>
              <a:rPr lang="en-US" sz="3600" dirty="0" smtClean="0"/>
              <a:t>:</a:t>
            </a:r>
          </a:p>
          <a:p>
            <a:r>
              <a:rPr lang="en-US" sz="3600" b="1" u="sng" dirty="0" smtClean="0"/>
              <a:t>Great Britain</a:t>
            </a:r>
            <a:r>
              <a:rPr lang="en-US" sz="3600" dirty="0" smtClean="0"/>
              <a:t>- receives all of North America east of the Mississippi River</a:t>
            </a:r>
          </a:p>
          <a:p>
            <a:r>
              <a:rPr lang="en-US" sz="3600" b="1" u="sng" dirty="0" smtClean="0"/>
              <a:t>Spain</a:t>
            </a:r>
            <a:r>
              <a:rPr lang="en-US" sz="3600" dirty="0" smtClean="0"/>
              <a:t> – gains all French land west of the Mississippi River, including New Orleans</a:t>
            </a:r>
          </a:p>
          <a:p>
            <a:r>
              <a:rPr lang="en-US" sz="3600" b="1" u="sng" dirty="0" smtClean="0"/>
              <a:t>France</a:t>
            </a:r>
            <a:r>
              <a:rPr lang="en-US" sz="3600" dirty="0" smtClean="0"/>
              <a:t> – gain Canada, islands near New </a:t>
            </a:r>
            <a:r>
              <a:rPr lang="en-US" sz="3600" dirty="0" err="1" smtClean="0"/>
              <a:t>Foundland</a:t>
            </a:r>
            <a:r>
              <a:rPr lang="en-US" sz="3600" dirty="0" smtClean="0"/>
              <a:t> and the West Indies</a:t>
            </a:r>
          </a:p>
          <a:p>
            <a:r>
              <a:rPr lang="en-US" sz="3600" b="1" u="sng" dirty="0" smtClean="0"/>
              <a:t>Native Americans </a:t>
            </a:r>
            <a:r>
              <a:rPr lang="en-US" sz="3600" dirty="0" smtClean="0"/>
              <a:t>– Found it harder to bargain with the British</a:t>
            </a:r>
            <a:endParaRPr 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North America in 1700">
            <a:hlinkClick r:id="rId2"/>
          </p:cNvPr>
          <p:cNvPicPr>
            <a:picLocks noChangeAspect="1" noChangeArrowheads="1"/>
          </p:cNvPicPr>
          <p:nvPr/>
        </p:nvPicPr>
        <p:blipFill>
          <a:blip r:embed="rId3" cstate="print"/>
          <a:srcRect/>
          <a:stretch>
            <a:fillRect/>
          </a:stretch>
        </p:blipFill>
        <p:spPr bwMode="auto">
          <a:xfrm>
            <a:off x="0" y="0"/>
            <a:ext cx="4572000" cy="6858000"/>
          </a:xfrm>
          <a:prstGeom prst="rect">
            <a:avLst/>
          </a:prstGeom>
          <a:noFill/>
        </p:spPr>
      </p:pic>
      <p:pic>
        <p:nvPicPr>
          <p:cNvPr id="27654" name="Picture 6" descr="North America after the Treaty of Paris, 1763">
            <a:hlinkClick r:id="rId4"/>
          </p:cNvPr>
          <p:cNvPicPr>
            <a:picLocks noChangeAspect="1" noChangeArrowheads="1"/>
          </p:cNvPicPr>
          <p:nvPr/>
        </p:nvPicPr>
        <p:blipFill>
          <a:blip r:embed="rId5" cstate="print"/>
          <a:srcRect/>
          <a:stretch>
            <a:fillRect/>
          </a:stretch>
        </p:blipFill>
        <p:spPr bwMode="auto">
          <a:xfrm>
            <a:off x="4648200" y="0"/>
            <a:ext cx="44958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t>Causes Of</a:t>
            </a:r>
            <a:endParaRPr lang="en-US" sz="5400" b="1" u="sng" dirty="0"/>
          </a:p>
        </p:txBody>
      </p:sp>
      <p:sp>
        <p:nvSpPr>
          <p:cNvPr id="3" name="Content Placeholder 2"/>
          <p:cNvSpPr>
            <a:spLocks noGrp="1"/>
          </p:cNvSpPr>
          <p:nvPr>
            <p:ph idx="1"/>
          </p:nvPr>
        </p:nvSpPr>
        <p:spPr/>
        <p:txBody>
          <a:bodyPr>
            <a:normAutofit/>
          </a:bodyPr>
          <a:lstStyle/>
          <a:p>
            <a:r>
              <a:rPr lang="en-US" sz="4000" dirty="0" smtClean="0"/>
              <a:t>France’s empire began to collide with the British.</a:t>
            </a:r>
          </a:p>
          <a:p>
            <a:r>
              <a:rPr lang="en-US" sz="4000" dirty="0" smtClean="0"/>
              <a:t>1754 -  Dispute over land in the Ohio River Valley.</a:t>
            </a:r>
          </a:p>
          <a:p>
            <a:r>
              <a:rPr lang="en-US" sz="4000" dirty="0" smtClean="0"/>
              <a:t>George Washington is sent to evict the French </a:t>
            </a:r>
            <a:endParaRPr lang="en-US" sz="4000" dirty="0"/>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5821363"/>
          </a:xfrm>
        </p:spPr>
        <p:txBody>
          <a:bodyPr>
            <a:noAutofit/>
          </a:bodyPr>
          <a:lstStyle/>
          <a:p>
            <a:r>
              <a:rPr lang="en-US" sz="4400" dirty="0" smtClean="0"/>
              <a:t>French </a:t>
            </a:r>
            <a:r>
              <a:rPr lang="en-US" sz="4400" dirty="0"/>
              <a:t>b</a:t>
            </a:r>
            <a:r>
              <a:rPr lang="en-US" sz="4400" dirty="0" smtClean="0"/>
              <a:t>uild Fort Duquesne</a:t>
            </a:r>
          </a:p>
          <a:p>
            <a:r>
              <a:rPr lang="en-US" sz="4400" dirty="0" smtClean="0"/>
              <a:t>British build Fort Necessity (40 miles from the French)</a:t>
            </a:r>
          </a:p>
          <a:p>
            <a:r>
              <a:rPr lang="en-US" sz="4400" dirty="0" smtClean="0"/>
              <a:t>May 1754- Washington was attacked and in July was forced to surrender.</a:t>
            </a:r>
          </a:p>
          <a:p>
            <a:r>
              <a:rPr lang="en-US" sz="4400" dirty="0" smtClean="0"/>
              <a:t>Battle marked the beginning of the French and Indian War.</a:t>
            </a:r>
            <a:endParaRPr lang="en-US" sz="4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North America, 1750.">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u="sng" dirty="0" smtClean="0"/>
              <a:t>Albany Plan of Union 1754</a:t>
            </a:r>
            <a:endParaRPr lang="en-US" b="1" u="sng" dirty="0"/>
          </a:p>
        </p:txBody>
      </p:sp>
      <p:sp>
        <p:nvSpPr>
          <p:cNvPr id="4" name="Content Placeholder 3"/>
          <p:cNvSpPr>
            <a:spLocks noGrp="1"/>
          </p:cNvSpPr>
          <p:nvPr>
            <p:ph idx="1"/>
          </p:nvPr>
        </p:nvSpPr>
        <p:spPr>
          <a:xfrm>
            <a:off x="304800" y="1219200"/>
            <a:ext cx="8382000" cy="5638800"/>
          </a:xfrm>
        </p:spPr>
        <p:txBody>
          <a:bodyPr>
            <a:normAutofit/>
          </a:bodyPr>
          <a:lstStyle/>
          <a:p>
            <a:r>
              <a:rPr lang="en-US" sz="3600" dirty="0" smtClean="0"/>
              <a:t>As the French and Indian War was near there became an urgency for cooperation among the colonies.</a:t>
            </a:r>
          </a:p>
          <a:p>
            <a:r>
              <a:rPr lang="en-US" sz="3600" dirty="0" smtClean="0"/>
              <a:t>Plan was to place the colonies under a more centralized government.</a:t>
            </a:r>
          </a:p>
          <a:p>
            <a:r>
              <a:rPr lang="en-US" sz="3600" dirty="0" smtClean="0"/>
              <a:t>Drafted by Ben Franklin.</a:t>
            </a:r>
          </a:p>
          <a:p>
            <a:r>
              <a:rPr lang="en-US" sz="3600" dirty="0" smtClean="0"/>
              <a:t>Plan failed but would serve as a possible model for future attempts at a union.</a:t>
            </a:r>
            <a:endParaRPr 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108543"/>
          </a:xfrm>
          <a:prstGeom prst="rect">
            <a:avLst/>
          </a:prstGeom>
        </p:spPr>
        <p:txBody>
          <a:bodyPr wrap="square">
            <a:spAutoFit/>
          </a:bodyPr>
          <a:lstStyle/>
          <a:p>
            <a:pPr>
              <a:buFont typeface="Arial" pitchFamily="34" charset="0"/>
              <a:buChar char="•"/>
            </a:pPr>
            <a:r>
              <a:rPr lang="en-US" sz="2800" dirty="0" smtClean="0"/>
              <a:t>It is proposed that humble application be made for an act of Parliament of Great Britain, by virtue of which one general government may be formed in America, including all the said colonies, within and under which government each colony may retain its present constitution, except in the particulars wherein a change may be directed by the said act, as hereafter follows. </a:t>
            </a:r>
            <a:endParaRPr lang="en-US" sz="2800" dirty="0"/>
          </a:p>
        </p:txBody>
      </p:sp>
      <p:sp>
        <p:nvSpPr>
          <p:cNvPr id="5" name="Rectangle 4"/>
          <p:cNvSpPr/>
          <p:nvPr/>
        </p:nvSpPr>
        <p:spPr>
          <a:xfrm>
            <a:off x="0" y="2971800"/>
            <a:ext cx="9144000" cy="2677656"/>
          </a:xfrm>
          <a:prstGeom prst="rect">
            <a:avLst/>
          </a:prstGeom>
        </p:spPr>
        <p:txBody>
          <a:bodyPr wrap="square">
            <a:spAutoFit/>
          </a:bodyPr>
          <a:lstStyle/>
          <a:p>
            <a:pPr>
              <a:buFont typeface="Arial" pitchFamily="34" charset="0"/>
              <a:buChar char="•"/>
            </a:pPr>
            <a:endParaRPr lang="en-US" sz="2800" dirty="0" smtClean="0"/>
          </a:p>
          <a:p>
            <a:pPr>
              <a:buFont typeface="Arial" pitchFamily="34" charset="0"/>
              <a:buChar char="•"/>
            </a:pPr>
            <a:r>
              <a:rPr lang="en-US" sz="2800" dirty="0" smtClean="0"/>
              <a:t>That the said general government be administered by a President-General, to be appointed and supported by the crown; and a Grand Council, to be chosen by the representatives of the people of the several Colonies met in their respective assemblies. </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15"/>
            <a:ext cx="9144000" cy="686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439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0"/>
            <a:ext cx="7772400" cy="1295400"/>
          </a:xfrm>
        </p:spPr>
        <p:txBody>
          <a:bodyPr>
            <a:normAutofit fontScale="90000"/>
          </a:bodyPr>
          <a:lstStyle/>
          <a:p>
            <a:pPr eaLnBrk="1" hangingPunct="1">
              <a:defRPr/>
            </a:pPr>
            <a:r>
              <a:rPr lang="en-US" dirty="0" smtClean="0"/>
              <a:t>The French and Indian War</a:t>
            </a:r>
          </a:p>
        </p:txBody>
      </p:sp>
      <p:pic>
        <p:nvPicPr>
          <p:cNvPr id="2051" name="Picture 5" descr="england indian france"/>
          <p:cNvPicPr>
            <a:picLocks noChangeAspect="1" noChangeArrowheads="1"/>
          </p:cNvPicPr>
          <p:nvPr/>
        </p:nvPicPr>
        <p:blipFill>
          <a:blip r:embed="rId3" cstate="print"/>
          <a:srcRect/>
          <a:stretch>
            <a:fillRect/>
          </a:stretch>
        </p:blipFill>
        <p:spPr bwMode="auto">
          <a:xfrm>
            <a:off x="1447800" y="1219200"/>
            <a:ext cx="6172200" cy="548640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768" decel="100000"/>
                                        <p:tgtEl>
                                          <p:spTgt spid="2050"/>
                                        </p:tgtEl>
                                      </p:cBhvr>
                                    </p:animEffect>
                                    <p:animScale>
                                      <p:cBhvr>
                                        <p:cTn id="8" dur="768" decel="100000"/>
                                        <p:tgtEl>
                                          <p:spTgt spid="2050"/>
                                        </p:tgtEl>
                                      </p:cBhvr>
                                      <p:from x="10000" y="10000"/>
                                      <p:to x="200000" y="450000"/>
                                    </p:animScale>
                                    <p:animScale>
                                      <p:cBhvr>
                                        <p:cTn id="9" dur="1230" accel="100000" fill="hold">
                                          <p:stCondLst>
                                            <p:cond delay="768"/>
                                          </p:stCondLst>
                                        </p:cTn>
                                        <p:tgtEl>
                                          <p:spTgt spid="2050"/>
                                        </p:tgtEl>
                                      </p:cBhvr>
                                      <p:from x="200000" y="450000"/>
                                      <p:to x="100000" y="100000"/>
                                    </p:animScale>
                                    <p:set>
                                      <p:cBhvr>
                                        <p:cTn id="10" dur="768" fill="hold"/>
                                        <p:tgtEl>
                                          <p:spTgt spid="2050"/>
                                        </p:tgtEl>
                                        <p:attrNameLst>
                                          <p:attrName>ppt_x</p:attrName>
                                        </p:attrNameLst>
                                      </p:cBhvr>
                                      <p:to>
                                        <p:strVal val="(0.5)"/>
                                      </p:to>
                                    </p:set>
                                    <p:anim from="(0.5)" to="(#ppt_x)" calcmode="lin" valueType="num">
                                      <p:cBhvr>
                                        <p:cTn id="11" dur="1230" accel="100000" fill="hold">
                                          <p:stCondLst>
                                            <p:cond delay="768"/>
                                          </p:stCondLst>
                                        </p:cTn>
                                        <p:tgtEl>
                                          <p:spTgt spid="2050"/>
                                        </p:tgtEl>
                                        <p:attrNameLst>
                                          <p:attrName>ppt_x</p:attrName>
                                        </p:attrNameLst>
                                      </p:cBhvr>
                                    </p:anim>
                                    <p:set>
                                      <p:cBhvr>
                                        <p:cTn id="12" dur="768" fill="hold"/>
                                        <p:tgtEl>
                                          <p:spTgt spid="2050"/>
                                        </p:tgtEl>
                                        <p:attrNameLst>
                                          <p:attrName>ppt_y</p:attrName>
                                        </p:attrNameLst>
                                      </p:cBhvr>
                                      <p:to>
                                        <p:strVal val="(#ppt_y+0.4)"/>
                                      </p:to>
                                    </p:set>
                                    <p:anim from="(#ppt_y+0.4)" to="(#ppt_y)" calcmode="lin" valueType="num">
                                      <p:cBhvr>
                                        <p:cTn id="13" dur="1230" accel="100000" fill="hold">
                                          <p:stCondLst>
                                            <p:cond delay="768"/>
                                          </p:stCondLst>
                                        </p:cTn>
                                        <p:tgtEl>
                                          <p:spTgt spid="205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066800"/>
          </a:xfrm>
        </p:spPr>
        <p:txBody>
          <a:bodyPr/>
          <a:lstStyle/>
          <a:p>
            <a:pPr eaLnBrk="1" hangingPunct="1">
              <a:defRPr/>
            </a:pPr>
            <a:r>
              <a:rPr lang="en-US" smtClean="0"/>
              <a:t>The French and Indian War </a:t>
            </a:r>
          </a:p>
        </p:txBody>
      </p:sp>
      <p:sp>
        <p:nvSpPr>
          <p:cNvPr id="20483" name="Rectangle 3"/>
          <p:cNvSpPr>
            <a:spLocks noGrp="1" noChangeArrowheads="1"/>
          </p:cNvSpPr>
          <p:nvPr>
            <p:ph idx="1"/>
          </p:nvPr>
        </p:nvSpPr>
        <p:spPr>
          <a:xfrm>
            <a:off x="457200" y="762000"/>
            <a:ext cx="8229600" cy="6096000"/>
          </a:xfrm>
        </p:spPr>
        <p:txBody>
          <a:bodyPr>
            <a:normAutofit/>
          </a:bodyPr>
          <a:lstStyle/>
          <a:p>
            <a:pPr eaLnBrk="1" hangingPunct="1">
              <a:lnSpc>
                <a:spcPct val="80000"/>
              </a:lnSpc>
              <a:defRPr/>
            </a:pPr>
            <a:endParaRPr lang="en-US" sz="3600" dirty="0" smtClean="0"/>
          </a:p>
          <a:p>
            <a:pPr eaLnBrk="1" hangingPunct="1">
              <a:lnSpc>
                <a:spcPct val="80000"/>
              </a:lnSpc>
              <a:defRPr/>
            </a:pPr>
            <a:r>
              <a:rPr lang="en-US" sz="3600" dirty="0" smtClean="0"/>
              <a:t>Most Native American Indians fought on the side of the French</a:t>
            </a:r>
          </a:p>
          <a:p>
            <a:pPr eaLnBrk="1" hangingPunct="1">
              <a:lnSpc>
                <a:spcPct val="80000"/>
              </a:lnSpc>
              <a:defRPr/>
            </a:pPr>
            <a:r>
              <a:rPr lang="en-US" sz="3600" dirty="0" smtClean="0"/>
              <a:t>Although few did fight on the side of the English</a:t>
            </a:r>
          </a:p>
          <a:p>
            <a:pPr eaLnBrk="1" hangingPunct="1">
              <a:lnSpc>
                <a:spcPct val="80000"/>
              </a:lnSpc>
              <a:defRPr/>
            </a:pPr>
            <a:r>
              <a:rPr lang="en-US" sz="3600" dirty="0" smtClean="0"/>
              <a:t>The English sent </a:t>
            </a:r>
            <a:r>
              <a:rPr lang="en-US" sz="3600" b="1" u="sng" dirty="0" smtClean="0"/>
              <a:t>General Edward Braddock</a:t>
            </a:r>
            <a:r>
              <a:rPr lang="en-US" sz="3600" dirty="0" smtClean="0"/>
              <a:t> commander in chief of the British forces to America to drive the French out of the Ohio Valley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83"/>
                                        </p:tgtEl>
                                        <p:attrNameLst>
                                          <p:attrName>style.visibility</p:attrName>
                                        </p:attrNameLst>
                                      </p:cBhvr>
                                      <p:to>
                                        <p:strVal val="visible"/>
                                      </p:to>
                                    </p:set>
                                    <p:animEffect transition="in" filter="fade">
                                      <p:cBhvr>
                                        <p:cTn id="10"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87</TotalTime>
  <Words>488</Words>
  <Application>Microsoft Office PowerPoint</Application>
  <PresentationFormat>On-screen Show (4:3)</PresentationFormat>
  <Paragraphs>46</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PowerPoint Presentation</vt:lpstr>
      <vt:lpstr>Causes Of</vt:lpstr>
      <vt:lpstr>PowerPoint Presentation</vt:lpstr>
      <vt:lpstr>PowerPoint Presentation</vt:lpstr>
      <vt:lpstr>Albany Plan of Union 1754</vt:lpstr>
      <vt:lpstr>PowerPoint Presentation</vt:lpstr>
      <vt:lpstr>PowerPoint Presentation</vt:lpstr>
      <vt:lpstr>The French and Indian War</vt:lpstr>
      <vt:lpstr>The French and Indian War </vt:lpstr>
      <vt:lpstr>PowerPoint Presentation</vt:lpstr>
      <vt:lpstr>British Lose to French and Indians During March to Duquesne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Arel</dc:creator>
  <cp:lastModifiedBy>SPS</cp:lastModifiedBy>
  <cp:revision>17</cp:revision>
  <dcterms:created xsi:type="dcterms:W3CDTF">2011-09-11T20:06:05Z</dcterms:created>
  <dcterms:modified xsi:type="dcterms:W3CDTF">2012-09-05T15:44:09Z</dcterms:modified>
</cp:coreProperties>
</file>