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3"/>
  </p:notesMasterIdLst>
  <p:handoutMasterIdLst>
    <p:handoutMasterId r:id="rId34"/>
  </p:handoutMasterIdLst>
  <p:sldIdLst>
    <p:sldId id="273" r:id="rId2"/>
    <p:sldId id="292" r:id="rId3"/>
    <p:sldId id="256" r:id="rId4"/>
    <p:sldId id="257" r:id="rId5"/>
    <p:sldId id="265" r:id="rId6"/>
    <p:sldId id="270" r:id="rId7"/>
    <p:sldId id="271" r:id="rId8"/>
    <p:sldId id="272" r:id="rId9"/>
    <p:sldId id="274" r:id="rId10"/>
    <p:sldId id="279" r:id="rId11"/>
    <p:sldId id="283" r:id="rId12"/>
    <p:sldId id="284" r:id="rId13"/>
    <p:sldId id="275" r:id="rId14"/>
    <p:sldId id="276" r:id="rId15"/>
    <p:sldId id="282" r:id="rId16"/>
    <p:sldId id="280" r:id="rId17"/>
    <p:sldId id="290" r:id="rId18"/>
    <p:sldId id="291" r:id="rId19"/>
    <p:sldId id="277" r:id="rId20"/>
    <p:sldId id="258" r:id="rId21"/>
    <p:sldId id="288" r:id="rId22"/>
    <p:sldId id="285" r:id="rId23"/>
    <p:sldId id="286" r:id="rId24"/>
    <p:sldId id="287" r:id="rId25"/>
    <p:sldId id="260" r:id="rId26"/>
    <p:sldId id="266" r:id="rId27"/>
    <p:sldId id="267" r:id="rId28"/>
    <p:sldId id="268" r:id="rId29"/>
    <p:sldId id="269" r:id="rId30"/>
    <p:sldId id="281" r:id="rId31"/>
    <p:sldId id="289" r:id="rId32"/>
  </p:sldIdLst>
  <p:sldSz cx="9144000" cy="6858000" type="screen4x3"/>
  <p:notesSz cx="6858000" cy="9144000"/>
  <p:defaultTextStyle>
    <a:defPPr>
      <a:defRPr lang="en-GB"/>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DDDDD"/>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8" d="100"/>
          <a:sy n="68" d="100"/>
        </p:scale>
        <p:origin x="15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kumimoji="0" sz="1200"/>
            </a:lvl1pPr>
          </a:lstStyle>
          <a:p>
            <a:pPr>
              <a:defRPr/>
            </a:pPr>
            <a:endParaRPr lang="en-GB"/>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kumimoji="0" sz="1200"/>
            </a:lvl1pPr>
          </a:lstStyle>
          <a:p>
            <a:pPr>
              <a:defRPr/>
            </a:pPr>
            <a:endParaRPr lang="en-GB"/>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kumimoji="0" sz="1200"/>
            </a:lvl1pPr>
          </a:lstStyle>
          <a:p>
            <a:pPr>
              <a:defRPr/>
            </a:pPr>
            <a:r>
              <a:rPr lang="en-GB"/>
              <a:t>The Tripartite System</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kumimoji="0" sz="1200"/>
            </a:lvl1pPr>
          </a:lstStyle>
          <a:p>
            <a:pPr>
              <a:defRPr/>
            </a:pPr>
            <a:fld id="{87F3E4A4-EB28-40FF-BB1A-7FE3B7C0D549}" type="slidenum">
              <a:rPr lang="en-GB"/>
              <a:pPr>
                <a:defRPr/>
              </a:pPr>
              <a:t>‹#›</a:t>
            </a:fld>
            <a:endParaRPr lang="en-GB"/>
          </a:p>
        </p:txBody>
      </p:sp>
    </p:spTree>
    <p:extLst>
      <p:ext uri="{BB962C8B-B14F-4D97-AF65-F5344CB8AC3E}">
        <p14:creationId xmlns:p14="http://schemas.microsoft.com/office/powerpoint/2010/main" val="400315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kumimoji="0" sz="1200"/>
            </a:lvl1pPr>
          </a:lstStyle>
          <a:p>
            <a:pPr>
              <a:defRPr/>
            </a:pPr>
            <a:endParaRPr lang="en-GB"/>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kumimoji="0" sz="12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kumimoji="0" sz="1200"/>
            </a:lvl1pPr>
          </a:lstStyle>
          <a:p>
            <a:pPr>
              <a:defRPr/>
            </a:pPr>
            <a:endParaRPr lang="en-GB"/>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kumimoji="0" sz="1200"/>
            </a:lvl1pPr>
          </a:lstStyle>
          <a:p>
            <a:pPr>
              <a:defRPr/>
            </a:pPr>
            <a:fld id="{B9FB0C84-CD2D-4824-BC49-3D941D877F25}" type="slidenum">
              <a:rPr lang="en-GB"/>
              <a:pPr>
                <a:defRPr/>
              </a:pPr>
              <a:t>‹#›</a:t>
            </a:fld>
            <a:endParaRPr lang="en-GB"/>
          </a:p>
        </p:txBody>
      </p:sp>
    </p:spTree>
    <p:extLst>
      <p:ext uri="{BB962C8B-B14F-4D97-AF65-F5344CB8AC3E}">
        <p14:creationId xmlns:p14="http://schemas.microsoft.com/office/powerpoint/2010/main" val="1297029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25602" name="Rectangle 2"/>
          <p:cNvSpPr>
            <a:spLocks noGrp="1" noChangeArrowheads="1"/>
          </p:cNvSpPr>
          <p:nvPr>
            <p:ph type="ctrTitle"/>
          </p:nvPr>
        </p:nvSpPr>
        <p:spPr>
          <a:xfrm>
            <a:off x="914400" y="685800"/>
            <a:ext cx="7721600" cy="1143000"/>
          </a:xfrm>
        </p:spPr>
        <p:txBody>
          <a:bodyPr/>
          <a:lstStyle>
            <a:lvl1pPr>
              <a:defRPr/>
            </a:lvl1pPr>
          </a:lstStyle>
          <a:p>
            <a:pPr lvl="0"/>
            <a:r>
              <a:rPr lang="en-US" noProof="0"/>
              <a:t>Click to edit Master title style</a:t>
            </a:r>
          </a:p>
        </p:txBody>
      </p:sp>
      <p:sp>
        <p:nvSpPr>
          <p:cNvPr id="25603"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pPr lvl="0"/>
            <a:r>
              <a:rPr lang="en-US" noProof="0"/>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fld id="{8FE7684E-0DC2-45F9-8D58-6F5CA243C716}" type="datetime1">
              <a:rPr lang="en-US"/>
              <a:pPr>
                <a:defRPr/>
              </a:pPr>
              <a:t>3/6/2019</a:t>
            </a:fld>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r>
              <a:rPr lang="en-US"/>
              <a:t>Andy Walker Learning Online</a:t>
            </a:r>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9FD0BD82-C9BF-4F57-BB0A-373B284181ED}"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F3A1B0A-13D1-46D7-852C-9CDBB36ED827}" type="datetime1">
              <a:rPr lang="en-US"/>
              <a:pPr>
                <a:defRPr/>
              </a:pPr>
              <a:t>3/6/2019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6" name="Rectangle 6"/>
          <p:cNvSpPr>
            <a:spLocks noGrp="1" noChangeArrowheads="1"/>
          </p:cNvSpPr>
          <p:nvPr>
            <p:ph type="sldNum" sz="quarter" idx="12"/>
          </p:nvPr>
        </p:nvSpPr>
        <p:spPr>
          <a:ln/>
        </p:spPr>
        <p:txBody>
          <a:bodyPr/>
          <a:lstStyle>
            <a:lvl1pPr>
              <a:defRPr/>
            </a:lvl1pPr>
          </a:lstStyle>
          <a:p>
            <a:pPr>
              <a:defRPr/>
            </a:pPr>
            <a:fld id="{BBED060E-CC3F-46CE-A6FE-A853E73439A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EEAF48-5A6B-465E-AB44-81FB04B30B2D}" type="datetime1">
              <a:rPr lang="en-US"/>
              <a:pPr>
                <a:defRPr/>
              </a:pPr>
              <a:t>3/6/2019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6" name="Rectangle 6"/>
          <p:cNvSpPr>
            <a:spLocks noGrp="1" noChangeArrowheads="1"/>
          </p:cNvSpPr>
          <p:nvPr>
            <p:ph type="sldNum" sz="quarter" idx="12"/>
          </p:nvPr>
        </p:nvSpPr>
        <p:spPr>
          <a:ln/>
        </p:spPr>
        <p:txBody>
          <a:bodyPr/>
          <a:lstStyle>
            <a:lvl1pPr>
              <a:defRPr/>
            </a:lvl1pPr>
          </a:lstStyle>
          <a:p>
            <a:pPr>
              <a:defRPr/>
            </a:pPr>
            <a:fld id="{03858EBD-E08F-441D-88E3-1A719DB368DD}"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Table Placeholder 2"/>
          <p:cNvSpPr>
            <a:spLocks noGrp="1"/>
          </p:cNvSpPr>
          <p:nvPr>
            <p:ph type="tbl" idx="1"/>
          </p:nvPr>
        </p:nvSpPr>
        <p:spPr>
          <a:xfrm>
            <a:off x="457200" y="1885950"/>
            <a:ext cx="8178800" cy="417195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4573FBA-B410-4134-9497-FAF823B8C6C6}" type="datetime1">
              <a:rPr lang="en-US"/>
              <a:pPr>
                <a:defRPr/>
              </a:pPr>
              <a:t>3/6/2019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6" name="Rectangle 6"/>
          <p:cNvSpPr>
            <a:spLocks noGrp="1" noChangeArrowheads="1"/>
          </p:cNvSpPr>
          <p:nvPr>
            <p:ph type="sldNum" sz="quarter" idx="12"/>
          </p:nvPr>
        </p:nvSpPr>
        <p:spPr>
          <a:ln/>
        </p:spPr>
        <p:txBody>
          <a:bodyPr/>
          <a:lstStyle>
            <a:lvl1pPr>
              <a:defRPr/>
            </a:lvl1pPr>
          </a:lstStyle>
          <a:p>
            <a:pPr>
              <a:defRPr/>
            </a:pPr>
            <a:fld id="{B493DA0D-92B9-4381-8D5A-68C24E42C5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0BC81E1-02CF-43F7-B65F-710E2025157A}" type="datetime1">
              <a:rPr lang="en-US"/>
              <a:pPr>
                <a:defRPr/>
              </a:pPr>
              <a:t>3/6/2019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6" name="Rectangle 6"/>
          <p:cNvSpPr>
            <a:spLocks noGrp="1" noChangeArrowheads="1"/>
          </p:cNvSpPr>
          <p:nvPr>
            <p:ph type="sldNum" sz="quarter" idx="12"/>
          </p:nvPr>
        </p:nvSpPr>
        <p:spPr>
          <a:ln/>
        </p:spPr>
        <p:txBody>
          <a:bodyPr/>
          <a:lstStyle>
            <a:lvl1pPr>
              <a:defRPr/>
            </a:lvl1pPr>
          </a:lstStyle>
          <a:p>
            <a:pPr>
              <a:defRPr/>
            </a:pPr>
            <a:fld id="{EB20AB28-C00F-4E30-A6F9-52F1DE78176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FCA8278-9CFF-460A-8E40-CF213704E150}" type="datetime1">
              <a:rPr lang="en-US"/>
              <a:pPr>
                <a:defRPr/>
              </a:pPr>
              <a:t>3/6/2019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6" name="Rectangle 6"/>
          <p:cNvSpPr>
            <a:spLocks noGrp="1" noChangeArrowheads="1"/>
          </p:cNvSpPr>
          <p:nvPr>
            <p:ph type="sldNum" sz="quarter" idx="12"/>
          </p:nvPr>
        </p:nvSpPr>
        <p:spPr>
          <a:ln/>
        </p:spPr>
        <p:txBody>
          <a:bodyPr/>
          <a:lstStyle>
            <a:lvl1pPr>
              <a:defRPr/>
            </a:lvl1pPr>
          </a:lstStyle>
          <a:p>
            <a:pPr>
              <a:defRPr/>
            </a:pPr>
            <a:fld id="{AEC2C6E9-1AE0-4E8C-A968-2C5DD20158F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EDE3BB3-6521-4719-B245-9FE46B066356}" type="datetime1">
              <a:rPr lang="en-US"/>
              <a:pPr>
                <a:defRPr/>
              </a:pPr>
              <a:t>3/6/2019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7" name="Rectangle 6"/>
          <p:cNvSpPr>
            <a:spLocks noGrp="1" noChangeArrowheads="1"/>
          </p:cNvSpPr>
          <p:nvPr>
            <p:ph type="sldNum" sz="quarter" idx="12"/>
          </p:nvPr>
        </p:nvSpPr>
        <p:spPr>
          <a:ln/>
        </p:spPr>
        <p:txBody>
          <a:bodyPr/>
          <a:lstStyle>
            <a:lvl1pPr>
              <a:defRPr/>
            </a:lvl1pPr>
          </a:lstStyle>
          <a:p>
            <a:pPr>
              <a:defRPr/>
            </a:pPr>
            <a:fld id="{5930A35B-3F67-45C2-831E-3D118DCD5C69}"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5F14EFB-23FC-4970-99B4-FEA5CF179A49}" type="datetime1">
              <a:rPr lang="en-US"/>
              <a:pPr>
                <a:defRPr/>
              </a:pPr>
              <a:t>3/6/2019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9" name="Rectangle 6"/>
          <p:cNvSpPr>
            <a:spLocks noGrp="1" noChangeArrowheads="1"/>
          </p:cNvSpPr>
          <p:nvPr>
            <p:ph type="sldNum" sz="quarter" idx="12"/>
          </p:nvPr>
        </p:nvSpPr>
        <p:spPr>
          <a:ln/>
        </p:spPr>
        <p:txBody>
          <a:bodyPr/>
          <a:lstStyle>
            <a:lvl1pPr>
              <a:defRPr/>
            </a:lvl1pPr>
          </a:lstStyle>
          <a:p>
            <a:pPr>
              <a:defRPr/>
            </a:pPr>
            <a:fld id="{B1B418C4-70E4-4A56-93E3-9F9BA88C9EF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FD24A44-4635-4849-987B-F7E010A63E77}" type="datetime1">
              <a:rPr lang="en-US"/>
              <a:pPr>
                <a:defRPr/>
              </a:pPr>
              <a:t>3/6/2019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5" name="Rectangle 6"/>
          <p:cNvSpPr>
            <a:spLocks noGrp="1" noChangeArrowheads="1"/>
          </p:cNvSpPr>
          <p:nvPr>
            <p:ph type="sldNum" sz="quarter" idx="12"/>
          </p:nvPr>
        </p:nvSpPr>
        <p:spPr>
          <a:ln/>
        </p:spPr>
        <p:txBody>
          <a:bodyPr/>
          <a:lstStyle>
            <a:lvl1pPr>
              <a:defRPr/>
            </a:lvl1pPr>
          </a:lstStyle>
          <a:p>
            <a:pPr>
              <a:defRPr/>
            </a:pPr>
            <a:fld id="{BA26386E-8E4C-410C-AFBB-D4768CBA75CA}"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D818CC9-AA97-4863-98A6-3B9475FD9C1C}" type="datetime1">
              <a:rPr lang="en-US"/>
              <a:pPr>
                <a:defRPr/>
              </a:pPr>
              <a:t>3/6/2019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4" name="Rectangle 6"/>
          <p:cNvSpPr>
            <a:spLocks noGrp="1" noChangeArrowheads="1"/>
          </p:cNvSpPr>
          <p:nvPr>
            <p:ph type="sldNum" sz="quarter" idx="12"/>
          </p:nvPr>
        </p:nvSpPr>
        <p:spPr>
          <a:ln/>
        </p:spPr>
        <p:txBody>
          <a:bodyPr/>
          <a:lstStyle>
            <a:lvl1pPr>
              <a:defRPr/>
            </a:lvl1pPr>
          </a:lstStyle>
          <a:p>
            <a:pPr>
              <a:defRPr/>
            </a:pPr>
            <a:fld id="{DCCC5862-28DE-49A3-B23B-E894E08660F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3AB9C09-6A9F-4142-BE37-4393A36AFF04}" type="datetime1">
              <a:rPr lang="en-US"/>
              <a:pPr>
                <a:defRPr/>
              </a:pPr>
              <a:t>3/6/2019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7" name="Rectangle 6"/>
          <p:cNvSpPr>
            <a:spLocks noGrp="1" noChangeArrowheads="1"/>
          </p:cNvSpPr>
          <p:nvPr>
            <p:ph type="sldNum" sz="quarter" idx="12"/>
          </p:nvPr>
        </p:nvSpPr>
        <p:spPr>
          <a:ln/>
        </p:spPr>
        <p:txBody>
          <a:bodyPr/>
          <a:lstStyle>
            <a:lvl1pPr>
              <a:defRPr/>
            </a:lvl1pPr>
          </a:lstStyle>
          <a:p>
            <a:pPr>
              <a:defRPr/>
            </a:pPr>
            <a:fld id="{F9CDDFA4-C680-4236-B208-B01DE248C7D6}"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2459B1-C0C4-41CD-A5DF-ACA7F2F2740A}" type="datetime1">
              <a:rPr lang="en-US"/>
              <a:pPr>
                <a:defRPr/>
              </a:pPr>
              <a:t>3/6/2019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Andy Walker Learning Online</a:t>
            </a:r>
          </a:p>
        </p:txBody>
      </p:sp>
      <p:sp>
        <p:nvSpPr>
          <p:cNvPr id="7" name="Rectangle 6"/>
          <p:cNvSpPr>
            <a:spLocks noGrp="1" noChangeArrowheads="1"/>
          </p:cNvSpPr>
          <p:nvPr>
            <p:ph type="sldNum" sz="quarter" idx="12"/>
          </p:nvPr>
        </p:nvSpPr>
        <p:spPr>
          <a:ln/>
        </p:spPr>
        <p:txBody>
          <a:bodyPr/>
          <a:lstStyle>
            <a:lvl1pPr>
              <a:defRPr/>
            </a:lvl1pPr>
          </a:lstStyle>
          <a:p>
            <a:pPr>
              <a:defRPr/>
            </a:pPr>
            <a:fld id="{78D58400-39D3-4589-BA9C-F5F38D9CCB3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4318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bg2"/>
                </a:solidFill>
                <a:latin typeface="Arial" charset="0"/>
              </a:defRPr>
            </a:lvl1pPr>
          </a:lstStyle>
          <a:p>
            <a:pPr>
              <a:defRPr/>
            </a:pPr>
            <a:fld id="{B403DB1A-5310-4A2C-AAC2-FC60DA330E84}" type="datetime1">
              <a:rPr lang="en-US"/>
              <a:pPr>
                <a:defRPr/>
              </a:pPr>
              <a:t>3/6/2019</a:t>
            </a:fld>
            <a:endParaRPr lang="en-US"/>
          </a:p>
        </p:txBody>
      </p:sp>
      <p:sp>
        <p:nvSpPr>
          <p:cNvPr id="24581" name="Rectangle 5"/>
          <p:cNvSpPr>
            <a:spLocks noGrp="1" noChangeArrowheads="1"/>
          </p:cNvSpPr>
          <p:nvPr>
            <p:ph type="ftr" sz="quarter" idx="3"/>
          </p:nvPr>
        </p:nvSpPr>
        <p:spPr bwMode="auto">
          <a:xfrm>
            <a:off x="3124200" y="6229350"/>
            <a:ext cx="28956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bg2"/>
                </a:solidFill>
                <a:latin typeface="Arial" charset="0"/>
              </a:defRPr>
            </a:lvl1pPr>
          </a:lstStyle>
          <a:p>
            <a:pPr>
              <a:defRPr/>
            </a:pPr>
            <a:r>
              <a:rPr lang="en-US"/>
              <a:t>Andy Walker Learning Online</a:t>
            </a:r>
          </a:p>
        </p:txBody>
      </p:sp>
      <p:sp>
        <p:nvSpPr>
          <p:cNvPr id="24582" name="Rectangle 6"/>
          <p:cNvSpPr>
            <a:spLocks noGrp="1" noChangeArrowheads="1"/>
          </p:cNvSpPr>
          <p:nvPr>
            <p:ph type="sldNum" sz="quarter" idx="4"/>
          </p:nvPr>
        </p:nvSpPr>
        <p:spPr bwMode="auto">
          <a:xfrm>
            <a:off x="67310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bg2"/>
                </a:solidFill>
                <a:latin typeface="Arial" charset="0"/>
              </a:defRPr>
            </a:lvl1pPr>
          </a:lstStyle>
          <a:p>
            <a:pPr>
              <a:defRPr/>
            </a:pPr>
            <a:fld id="{2C148C42-53EA-49AF-940A-EA8A4CFD831F}" type="slidenum">
              <a:rPr lang="en-US"/>
              <a:pPr>
                <a:defRPr/>
              </a:pPr>
              <a:t>‹#›</a:t>
            </a:fld>
            <a:endParaRPr lang="en-US"/>
          </a:p>
        </p:txBody>
      </p:sp>
      <p:pic>
        <p:nvPicPr>
          <p:cNvPr id="1031" name="Picture 7" descr="paint"/>
          <p:cNvPicPr>
            <a:picLocks noChangeAspect="1" noChangeArrowheads="1"/>
          </p:cNvPicPr>
          <p:nvPr/>
        </p:nvPicPr>
        <p:blipFill>
          <a:blip r:embed="rId14">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Lst>
  <p:transition/>
  <p:hf hdr="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Documents%20and%20Settings\User\Local%20Settings\Temporary%20Internet%20Files\Content.IE5\7ZIAPBJ0\MS910219013%5b1%5d.wav" TargetMode="Externa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ing.com/tv/overview?q=everybody+loves+raymond&amp;seriesid=FBB22439946745D4B7D7F97CEDB93687&amp;qpvt=everybody+loves+raymond&amp;FORM=ENTCO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t>What are some types of families?</a:t>
            </a:r>
          </a:p>
        </p:txBody>
      </p:sp>
      <p:sp>
        <p:nvSpPr>
          <p:cNvPr id="16386" name="Date Placeholder 3"/>
          <p:cNvSpPr>
            <a:spLocks noGrp="1"/>
          </p:cNvSpPr>
          <p:nvPr>
            <p:ph type="dt" sz="quarter" idx="10"/>
          </p:nvPr>
        </p:nvSpPr>
        <p:spPr>
          <a:noFill/>
          <a:ln>
            <a:miter lim="800000"/>
            <a:headEnd/>
            <a:tailEnd/>
          </a:ln>
        </p:spPr>
        <p:txBody>
          <a:bodyPr/>
          <a:lstStyle/>
          <a:p>
            <a:fld id="{9A03854D-12EA-4774-9651-E93F1B6F0AF1}" type="datetime1">
              <a:rPr lang="en-US" smtClean="0"/>
              <a:pPr/>
              <a:t>3/6/2019</a:t>
            </a:fld>
            <a:endParaRPr lang="en-US"/>
          </a:p>
        </p:txBody>
      </p:sp>
      <p:sp>
        <p:nvSpPr>
          <p:cNvPr id="16387" name="Slide Number Placeholder 5"/>
          <p:cNvSpPr>
            <a:spLocks noGrp="1"/>
          </p:cNvSpPr>
          <p:nvPr>
            <p:ph type="sldNum" sz="quarter" idx="12"/>
          </p:nvPr>
        </p:nvSpPr>
        <p:spPr>
          <a:noFill/>
          <a:ln>
            <a:miter lim="800000"/>
            <a:headEnd/>
            <a:tailEnd/>
          </a:ln>
        </p:spPr>
        <p:txBody>
          <a:bodyPr/>
          <a:lstStyle/>
          <a:p>
            <a:fld id="{64309C0E-D8DF-43D2-8ED5-F0DA57DA5C65}" type="slidenum">
              <a:rPr lang="en-US" smtClean="0"/>
              <a:pPr/>
              <a:t>1</a:t>
            </a:fld>
            <a:endParaRPr lang="en-US"/>
          </a:p>
        </p:txBody>
      </p:sp>
      <p:pic>
        <p:nvPicPr>
          <p:cNvPr id="16388" name="Picture 3"/>
          <p:cNvPicPr>
            <a:picLocks noChangeAspect="1" noChangeArrowheads="1"/>
          </p:cNvPicPr>
          <p:nvPr/>
        </p:nvPicPr>
        <p:blipFill>
          <a:blip r:embed="rId2"/>
          <a:srcRect/>
          <a:stretch>
            <a:fillRect/>
          </a:stretch>
        </p:blipFill>
        <p:spPr bwMode="auto">
          <a:xfrm>
            <a:off x="3635375" y="1733550"/>
            <a:ext cx="5181600" cy="3886200"/>
          </a:xfrm>
          <a:prstGeom prst="rect">
            <a:avLst/>
          </a:prstGeom>
          <a:noFill/>
          <a:ln w="9525">
            <a:noFill/>
            <a:miter lim="800000"/>
            <a:headEnd/>
            <a:tailEnd/>
          </a:ln>
        </p:spPr>
      </p:pic>
      <p:sp>
        <p:nvSpPr>
          <p:cNvPr id="7" name="TextBox 6"/>
          <p:cNvSpPr txBox="1"/>
          <p:nvPr/>
        </p:nvSpPr>
        <p:spPr>
          <a:xfrm>
            <a:off x="323850" y="2874963"/>
            <a:ext cx="3240088" cy="1939925"/>
          </a:xfrm>
          <a:prstGeom prst="rect">
            <a:avLst/>
          </a:prstGeom>
          <a:noFill/>
        </p:spPr>
        <p:txBody>
          <a:bodyPr>
            <a:spAutoFit/>
          </a:bodyPr>
          <a:lstStyle/>
          <a:p>
            <a:pPr>
              <a:defRPr/>
            </a:pPr>
            <a:r>
              <a:rPr lang="en-US" dirty="0"/>
              <a:t>•</a:t>
            </a:r>
            <a:r>
              <a:rPr lang="en-US" dirty="0">
                <a:latin typeface="+mn-lt"/>
              </a:rPr>
              <a:t>Think about your family. If there was a theme song that illustrates your family, what would it be?</a:t>
            </a:r>
          </a:p>
        </p:txBody>
      </p:sp>
      <p:sp>
        <p:nvSpPr>
          <p:cNvPr id="8" name="Rectangle 7"/>
          <p:cNvSpPr/>
          <p:nvPr/>
        </p:nvSpPr>
        <p:spPr>
          <a:xfrm>
            <a:off x="323528" y="1700808"/>
            <a:ext cx="2550698"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 Now</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t>Types of Polygamous Families</a:t>
            </a:r>
          </a:p>
        </p:txBody>
      </p:sp>
      <p:sp>
        <p:nvSpPr>
          <p:cNvPr id="24578" name="Content Placeholder 2"/>
          <p:cNvSpPr>
            <a:spLocks noGrp="1"/>
          </p:cNvSpPr>
          <p:nvPr>
            <p:ph idx="1"/>
          </p:nvPr>
        </p:nvSpPr>
        <p:spPr>
          <a:xfrm>
            <a:off x="457200" y="1885950"/>
            <a:ext cx="5410200" cy="4171950"/>
          </a:xfrm>
        </p:spPr>
        <p:txBody>
          <a:bodyPr/>
          <a:lstStyle/>
          <a:p>
            <a:r>
              <a:rPr lang="en-US" b="1"/>
              <a:t>Polygamy</a:t>
            </a:r>
            <a:r>
              <a:rPr lang="en-US"/>
              <a:t> - the marriage of one man to a number of wives. </a:t>
            </a:r>
          </a:p>
          <a:p>
            <a:r>
              <a:rPr lang="en-US" b="1"/>
              <a:t>Polyandry </a:t>
            </a:r>
            <a:r>
              <a:rPr lang="en-US"/>
              <a:t>– the marriage of one woman with a number of husbands.</a:t>
            </a:r>
          </a:p>
          <a:p>
            <a:endParaRPr lang="en-US"/>
          </a:p>
          <a:p>
            <a:endParaRPr lang="en-US"/>
          </a:p>
        </p:txBody>
      </p:sp>
      <p:sp>
        <p:nvSpPr>
          <p:cNvPr id="24579" name="Date Placeholder 3"/>
          <p:cNvSpPr>
            <a:spLocks noGrp="1"/>
          </p:cNvSpPr>
          <p:nvPr>
            <p:ph type="dt" sz="quarter" idx="10"/>
          </p:nvPr>
        </p:nvSpPr>
        <p:spPr>
          <a:noFill/>
          <a:ln>
            <a:miter lim="800000"/>
            <a:headEnd/>
            <a:tailEnd/>
          </a:ln>
        </p:spPr>
        <p:txBody>
          <a:bodyPr/>
          <a:lstStyle/>
          <a:p>
            <a:fld id="{5D6D0C40-D78D-4928-8032-351D2A1614CA}" type="datetime1">
              <a:rPr lang="en-US" smtClean="0"/>
              <a:pPr/>
              <a:t>3/6/2019</a:t>
            </a:fld>
            <a:endParaRPr lang="en-US"/>
          </a:p>
        </p:txBody>
      </p:sp>
      <p:sp>
        <p:nvSpPr>
          <p:cNvPr id="24580" name="Slide Number Placeholder 5"/>
          <p:cNvSpPr>
            <a:spLocks noGrp="1"/>
          </p:cNvSpPr>
          <p:nvPr>
            <p:ph type="sldNum" sz="quarter" idx="12"/>
          </p:nvPr>
        </p:nvSpPr>
        <p:spPr>
          <a:noFill/>
          <a:ln>
            <a:miter lim="800000"/>
            <a:headEnd/>
            <a:tailEnd/>
          </a:ln>
        </p:spPr>
        <p:txBody>
          <a:bodyPr/>
          <a:lstStyle/>
          <a:p>
            <a:fld id="{7E0A3103-EA89-478A-8702-D1545DCFA287}" type="slidenum">
              <a:rPr lang="en-US" smtClean="0"/>
              <a:pPr/>
              <a:t>10</a:t>
            </a:fld>
            <a:endParaRPr lang="en-US"/>
          </a:p>
        </p:txBody>
      </p:sp>
      <p:pic>
        <p:nvPicPr>
          <p:cNvPr id="24581" name="Picture 2"/>
          <p:cNvPicPr>
            <a:picLocks noChangeAspect="1" noChangeArrowheads="1"/>
          </p:cNvPicPr>
          <p:nvPr/>
        </p:nvPicPr>
        <p:blipFill>
          <a:blip r:embed="rId2"/>
          <a:srcRect/>
          <a:stretch>
            <a:fillRect/>
          </a:stretch>
        </p:blipFill>
        <p:spPr bwMode="auto">
          <a:xfrm>
            <a:off x="5980113" y="765175"/>
            <a:ext cx="2925762" cy="2195513"/>
          </a:xfrm>
          <a:prstGeom prst="rect">
            <a:avLst/>
          </a:prstGeom>
          <a:noFill/>
          <a:ln w="9525">
            <a:noFill/>
            <a:miter lim="800000"/>
            <a:headEnd/>
            <a:tailEnd/>
          </a:ln>
        </p:spPr>
      </p:pic>
      <p:pic>
        <p:nvPicPr>
          <p:cNvPr id="24582" name="Picture 3"/>
          <p:cNvPicPr>
            <a:picLocks noChangeAspect="1" noChangeArrowheads="1"/>
          </p:cNvPicPr>
          <p:nvPr/>
        </p:nvPicPr>
        <p:blipFill>
          <a:blip r:embed="rId3"/>
          <a:srcRect/>
          <a:stretch>
            <a:fillRect/>
          </a:stretch>
        </p:blipFill>
        <p:spPr bwMode="auto">
          <a:xfrm>
            <a:off x="5148263" y="4005263"/>
            <a:ext cx="3486150" cy="190500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69" name="Group 33"/>
          <p:cNvGraphicFramePr>
            <a:graphicFrameLocks noGrp="1"/>
          </p:cNvGraphicFramePr>
          <p:nvPr>
            <p:ph idx="1"/>
          </p:nvPr>
        </p:nvGraphicFramePr>
        <p:xfrm>
          <a:off x="395288" y="260350"/>
          <a:ext cx="8424862" cy="6264275"/>
        </p:xfrm>
        <a:graphic>
          <a:graphicData uri="http://schemas.openxmlformats.org/drawingml/2006/table">
            <a:tbl>
              <a:tblPr/>
              <a:tblGrid>
                <a:gridCol w="1404937">
                  <a:extLst>
                    <a:ext uri="{9D8B030D-6E8A-4147-A177-3AD203B41FA5}">
                      <a16:colId xmlns:a16="http://schemas.microsoft.com/office/drawing/2014/main" val="20000"/>
                    </a:ext>
                  </a:extLst>
                </a:gridCol>
                <a:gridCol w="1403350">
                  <a:extLst>
                    <a:ext uri="{9D8B030D-6E8A-4147-A177-3AD203B41FA5}">
                      <a16:colId xmlns:a16="http://schemas.microsoft.com/office/drawing/2014/main" val="20001"/>
                    </a:ext>
                  </a:extLst>
                </a:gridCol>
                <a:gridCol w="1404938">
                  <a:extLst>
                    <a:ext uri="{9D8B030D-6E8A-4147-A177-3AD203B41FA5}">
                      <a16:colId xmlns:a16="http://schemas.microsoft.com/office/drawing/2014/main" val="20002"/>
                    </a:ext>
                  </a:extLst>
                </a:gridCol>
                <a:gridCol w="1403350">
                  <a:extLst>
                    <a:ext uri="{9D8B030D-6E8A-4147-A177-3AD203B41FA5}">
                      <a16:colId xmlns:a16="http://schemas.microsoft.com/office/drawing/2014/main" val="20003"/>
                    </a:ext>
                  </a:extLst>
                </a:gridCol>
                <a:gridCol w="1504950">
                  <a:extLst>
                    <a:ext uri="{9D8B030D-6E8A-4147-A177-3AD203B41FA5}">
                      <a16:colId xmlns:a16="http://schemas.microsoft.com/office/drawing/2014/main" val="20004"/>
                    </a:ext>
                  </a:extLst>
                </a:gridCol>
                <a:gridCol w="1303337">
                  <a:extLst>
                    <a:ext uri="{9D8B030D-6E8A-4147-A177-3AD203B41FA5}">
                      <a16:colId xmlns:a16="http://schemas.microsoft.com/office/drawing/2014/main" val="20005"/>
                    </a:ext>
                  </a:extLst>
                </a:gridCol>
              </a:tblGrid>
              <a:tr h="4730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r>
                        <a:rPr kumimoji="1" lang="en-US" sz="1600" b="1" i="0" u="none" strike="noStrike" cap="none" normalizeH="0" baseline="0">
                          <a:ln>
                            <a:noFill/>
                          </a:ln>
                          <a:solidFill>
                            <a:schemeClr val="tx1"/>
                          </a:solidFill>
                          <a:effectLst/>
                          <a:latin typeface="Tahoma" pitchFamily="34" charset="0"/>
                        </a:rPr>
                        <a:t>Nuclear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r>
                        <a:rPr kumimoji="1" lang="en-US" sz="1600" b="1" i="0" u="none" strike="noStrike" cap="none" normalizeH="0" baseline="0">
                          <a:ln>
                            <a:noFill/>
                          </a:ln>
                          <a:solidFill>
                            <a:schemeClr val="tx1"/>
                          </a:solidFill>
                          <a:effectLst/>
                          <a:latin typeface="Tahoma" pitchFamily="34" charset="0"/>
                        </a:rPr>
                        <a:t>Extended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r>
                        <a:rPr kumimoji="1" lang="en-US" sz="1600" b="1" i="0" u="none" strike="noStrike" cap="none" normalizeH="0" baseline="0">
                          <a:ln>
                            <a:noFill/>
                          </a:ln>
                          <a:solidFill>
                            <a:schemeClr val="tx1"/>
                          </a:solidFill>
                          <a:effectLst/>
                          <a:latin typeface="Tahoma" pitchFamily="34" charset="0"/>
                        </a:rPr>
                        <a:t>Blended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r>
                        <a:rPr kumimoji="1" lang="en-US" sz="1600" b="1" i="0" u="none" strike="noStrike" cap="none" normalizeH="0" baseline="0">
                          <a:ln>
                            <a:noFill/>
                          </a:ln>
                          <a:solidFill>
                            <a:schemeClr val="tx1"/>
                          </a:solidFill>
                          <a:effectLst/>
                          <a:latin typeface="Tahoma" pitchFamily="34" charset="0"/>
                        </a:rPr>
                        <a:t>Household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r>
                        <a:rPr kumimoji="1" lang="en-US" sz="1600" b="1" i="0" u="none" strike="noStrike" cap="none" normalizeH="0" baseline="0">
                          <a:ln>
                            <a:noFill/>
                          </a:ln>
                          <a:solidFill>
                            <a:schemeClr val="tx1"/>
                          </a:solidFill>
                          <a:effectLst/>
                          <a:latin typeface="Tahoma" pitchFamily="34" charset="0"/>
                        </a:rPr>
                        <a:t>Polygamous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r>
                        <a:rPr kumimoji="1" lang="en-US" sz="1400" b="1" i="0" u="none" strike="noStrike" cap="none" normalizeH="0" baseline="0">
                          <a:ln>
                            <a:noFill/>
                          </a:ln>
                          <a:solidFill>
                            <a:schemeClr val="tx1"/>
                          </a:solidFill>
                          <a:effectLst/>
                          <a:latin typeface="Tahoma" pitchFamily="34" charset="0"/>
                        </a:rPr>
                        <a:t>Alternative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7912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endParaRPr kumimoji="1" lang="en-US" sz="28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endParaRPr kumimoji="1" lang="en-US" sz="2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endParaRPr kumimoji="1" lang="en-US" sz="2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endParaRPr kumimoji="1" lang="en-US" sz="2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endParaRPr kumimoji="1" lang="en-US" sz="2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a:buNone/>
                        <a:tabLst/>
                      </a:pPr>
                      <a:endParaRPr kumimoji="1" lang="en-US" sz="2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5624" name="Line 32"/>
          <p:cNvSpPr>
            <a:spLocks noChangeShapeType="1"/>
          </p:cNvSpPr>
          <p:nvPr/>
        </p:nvSpPr>
        <p:spPr bwMode="auto">
          <a:xfrm>
            <a:off x="395288" y="3573463"/>
            <a:ext cx="8497887" cy="0"/>
          </a:xfrm>
          <a:prstGeom prst="line">
            <a:avLst/>
          </a:prstGeom>
          <a:noFill/>
          <a:ln w="9525">
            <a:solidFill>
              <a:schemeClr val="tx1"/>
            </a:solidFill>
            <a:round/>
            <a:headEnd/>
            <a:tailEnd/>
          </a:ln>
        </p:spPr>
        <p:txBody>
          <a:bodyP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What did we learn?</a:t>
            </a:r>
          </a:p>
        </p:txBody>
      </p:sp>
      <p:sp>
        <p:nvSpPr>
          <p:cNvPr id="41987" name="Rectangle 3"/>
          <p:cNvSpPr>
            <a:spLocks noGrp="1" noChangeArrowheads="1"/>
          </p:cNvSpPr>
          <p:nvPr>
            <p:ph type="body" idx="1"/>
          </p:nvPr>
        </p:nvSpPr>
        <p:spPr>
          <a:xfrm>
            <a:off x="457200" y="1885950"/>
            <a:ext cx="8178800" cy="4783138"/>
          </a:xfrm>
          <a:solidFill>
            <a:srgbClr val="FFFF99"/>
          </a:solidFill>
          <a:ln>
            <a:solidFill>
              <a:schemeClr val="tx1"/>
            </a:solidFill>
          </a:ln>
        </p:spPr>
        <p:txBody>
          <a:bodyPr/>
          <a:lstStyle/>
          <a:p>
            <a:r>
              <a:rPr lang="en-US"/>
              <a:t>Which type of family is most represented in current day TV shows?</a:t>
            </a:r>
          </a:p>
          <a:p>
            <a:r>
              <a:rPr lang="en-US"/>
              <a:t>Which type of family is most represented in old TV shows?</a:t>
            </a:r>
          </a:p>
          <a:p>
            <a:r>
              <a:rPr lang="en-US"/>
              <a:t>Which kinds of families are represented in commercials? </a:t>
            </a:r>
          </a:p>
          <a:p>
            <a:r>
              <a:rPr lang="en-US"/>
              <a:t>Is there a difference between the types in TV shows vs. commercials? If so, why?</a:t>
            </a:r>
          </a:p>
        </p:txBody>
      </p:sp>
      <p:pic>
        <p:nvPicPr>
          <p:cNvPr id="26627" name="Picture 6" descr="thumbnail"/>
          <p:cNvPicPr>
            <a:picLocks noChangeAspect="1" noChangeArrowheads="1"/>
          </p:cNvPicPr>
          <p:nvPr/>
        </p:nvPicPr>
        <p:blipFill>
          <a:blip r:embed="rId2"/>
          <a:srcRect/>
          <a:stretch>
            <a:fillRect/>
          </a:stretch>
        </p:blipFill>
        <p:spPr bwMode="auto">
          <a:xfrm rot="193151">
            <a:off x="6443663" y="188913"/>
            <a:ext cx="1589087" cy="18049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800" decel="100000"/>
                                        <p:tgtEl>
                                          <p:spTgt spid="41986"/>
                                        </p:tgtEl>
                                      </p:cBhvr>
                                    </p:animEffect>
                                    <p:anim calcmode="lin" valueType="num">
                                      <p:cBhvr>
                                        <p:cTn id="8" dur="800" decel="100000" fill="hold"/>
                                        <p:tgtEl>
                                          <p:spTgt spid="41986"/>
                                        </p:tgtEl>
                                        <p:attrNameLst>
                                          <p:attrName>style.rotation</p:attrName>
                                        </p:attrNameLst>
                                      </p:cBhvr>
                                      <p:tavLst>
                                        <p:tav tm="0">
                                          <p:val>
                                            <p:fltVal val="-90"/>
                                          </p:val>
                                        </p:tav>
                                        <p:tav tm="100000">
                                          <p:val>
                                            <p:fltVal val="0"/>
                                          </p:val>
                                        </p:tav>
                                      </p:tavLst>
                                    </p:anim>
                                    <p:anim calcmode="lin" valueType="num">
                                      <p:cBhvr>
                                        <p:cTn id="9" dur="800" decel="100000" fill="hold"/>
                                        <p:tgtEl>
                                          <p:spTgt spid="41986"/>
                                        </p:tgtEl>
                                        <p:attrNameLst>
                                          <p:attrName>ppt_x</p:attrName>
                                        </p:attrNameLst>
                                      </p:cBhvr>
                                      <p:tavLst>
                                        <p:tav tm="0">
                                          <p:val>
                                            <p:strVal val="#ppt_x+0.4"/>
                                          </p:val>
                                        </p:tav>
                                        <p:tav tm="100000">
                                          <p:val>
                                            <p:strVal val="#ppt_x-0.05"/>
                                          </p:val>
                                        </p:tav>
                                      </p:tavLst>
                                    </p:anim>
                                    <p:anim calcmode="lin" valueType="num">
                                      <p:cBhvr>
                                        <p:cTn id="10" dur="800" decel="100000" fill="hold"/>
                                        <p:tgtEl>
                                          <p:spTgt spid="419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9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98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1987">
                                            <p:txEl>
                                              <p:pRg st="0" end="0"/>
                                            </p:txEl>
                                          </p:spTgt>
                                        </p:tgtEl>
                                        <p:attrNameLst>
                                          <p:attrName>style.visibility</p:attrName>
                                        </p:attrNameLst>
                                      </p:cBhvr>
                                      <p:to>
                                        <p:strVal val="visible"/>
                                      </p:to>
                                    </p:set>
                                    <p:animEffect transition="in" filter="fade">
                                      <p:cBhvr>
                                        <p:cTn id="17" dur="800" decel="100000"/>
                                        <p:tgtEl>
                                          <p:spTgt spid="41987">
                                            <p:txEl>
                                              <p:pRg st="0" end="0"/>
                                            </p:txEl>
                                          </p:spTgt>
                                        </p:tgtEl>
                                      </p:cBhvr>
                                    </p:animEffect>
                                    <p:anim calcmode="lin" valueType="num">
                                      <p:cBhvr>
                                        <p:cTn id="18" dur="800" decel="100000" fill="hold"/>
                                        <p:tgtEl>
                                          <p:spTgt spid="41987">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1987">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1987">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1987">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198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41987">
                                            <p:txEl>
                                              <p:pRg st="1" end="1"/>
                                            </p:txEl>
                                          </p:spTgt>
                                        </p:tgtEl>
                                        <p:attrNameLst>
                                          <p:attrName>style.visibility</p:attrName>
                                        </p:attrNameLst>
                                      </p:cBhvr>
                                      <p:to>
                                        <p:strVal val="visible"/>
                                      </p:to>
                                    </p:set>
                                    <p:animEffect transition="in" filter="fade">
                                      <p:cBhvr>
                                        <p:cTn id="27" dur="800" decel="100000"/>
                                        <p:tgtEl>
                                          <p:spTgt spid="41987">
                                            <p:txEl>
                                              <p:pRg st="1" end="1"/>
                                            </p:txEl>
                                          </p:spTgt>
                                        </p:tgtEl>
                                      </p:cBhvr>
                                    </p:animEffect>
                                    <p:anim calcmode="lin" valueType="num">
                                      <p:cBhvr>
                                        <p:cTn id="28" dur="800" decel="100000" fill="hold"/>
                                        <p:tgtEl>
                                          <p:spTgt spid="41987">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1987">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1987">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1987">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198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41987">
                                            <p:txEl>
                                              <p:pRg st="2" end="2"/>
                                            </p:txEl>
                                          </p:spTgt>
                                        </p:tgtEl>
                                        <p:attrNameLst>
                                          <p:attrName>style.visibility</p:attrName>
                                        </p:attrNameLst>
                                      </p:cBhvr>
                                      <p:to>
                                        <p:strVal val="visible"/>
                                      </p:to>
                                    </p:set>
                                    <p:animEffect transition="in" filter="fade">
                                      <p:cBhvr>
                                        <p:cTn id="37" dur="800" decel="100000"/>
                                        <p:tgtEl>
                                          <p:spTgt spid="41987">
                                            <p:txEl>
                                              <p:pRg st="2" end="2"/>
                                            </p:txEl>
                                          </p:spTgt>
                                        </p:tgtEl>
                                      </p:cBhvr>
                                    </p:animEffect>
                                    <p:anim calcmode="lin" valueType="num">
                                      <p:cBhvr>
                                        <p:cTn id="38" dur="800" decel="100000" fill="hold"/>
                                        <p:tgtEl>
                                          <p:spTgt spid="41987">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1987">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1987">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1987">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198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41987">
                                            <p:txEl>
                                              <p:pRg st="3" end="3"/>
                                            </p:txEl>
                                          </p:spTgt>
                                        </p:tgtEl>
                                        <p:attrNameLst>
                                          <p:attrName>style.visibility</p:attrName>
                                        </p:attrNameLst>
                                      </p:cBhvr>
                                      <p:to>
                                        <p:strVal val="visible"/>
                                      </p:to>
                                    </p:set>
                                    <p:animEffect transition="in" filter="fade">
                                      <p:cBhvr>
                                        <p:cTn id="47" dur="800" decel="100000"/>
                                        <p:tgtEl>
                                          <p:spTgt spid="41987">
                                            <p:txEl>
                                              <p:pRg st="3" end="3"/>
                                            </p:txEl>
                                          </p:spTgt>
                                        </p:tgtEl>
                                      </p:cBhvr>
                                    </p:animEffect>
                                    <p:anim calcmode="lin" valueType="num">
                                      <p:cBhvr>
                                        <p:cTn id="48" dur="800" decel="100000" fill="hold"/>
                                        <p:tgtEl>
                                          <p:spTgt spid="41987">
                                            <p:txEl>
                                              <p:pRg st="3" end="3"/>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41987">
                                            <p:txEl>
                                              <p:pRg st="3" end="3"/>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41987">
                                            <p:txEl>
                                              <p:pRg st="3" end="3"/>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1987">
                                            <p:txEl>
                                              <p:pRg st="3" end="3"/>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1987">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7772400" cy="1143000"/>
          </a:xfrm>
        </p:spPr>
        <p:txBody>
          <a:bodyPr/>
          <a:lstStyle/>
          <a:p>
            <a:r>
              <a:rPr lang="en-US"/>
              <a:t>What did we learn?</a:t>
            </a:r>
          </a:p>
        </p:txBody>
      </p:sp>
      <p:sp>
        <p:nvSpPr>
          <p:cNvPr id="3" name="Content Placeholder 2"/>
          <p:cNvSpPr>
            <a:spLocks noGrp="1"/>
          </p:cNvSpPr>
          <p:nvPr>
            <p:ph idx="1"/>
          </p:nvPr>
        </p:nvSpPr>
        <p:spPr>
          <a:xfrm>
            <a:off x="179388" y="1628775"/>
            <a:ext cx="8178800" cy="4171950"/>
          </a:xfrm>
        </p:spPr>
        <p:txBody>
          <a:bodyPr/>
          <a:lstStyle/>
          <a:p>
            <a:r>
              <a:rPr lang="en-US"/>
              <a:t>Family</a:t>
            </a:r>
          </a:p>
          <a:p>
            <a:r>
              <a:rPr lang="en-GB"/>
              <a:t>group of people living together related by blood or marriage who support themselves economically/emotionally</a:t>
            </a:r>
          </a:p>
          <a:p>
            <a:r>
              <a:rPr lang="en-GB"/>
              <a:t>Kin</a:t>
            </a:r>
          </a:p>
          <a:p>
            <a:r>
              <a:rPr lang="en-US"/>
              <a:t>wider collection of related people beyond the immediate family.</a:t>
            </a:r>
          </a:p>
          <a:p>
            <a:endParaRPr lang="en-GB"/>
          </a:p>
          <a:p>
            <a:endParaRPr lang="en-US"/>
          </a:p>
          <a:p>
            <a:endParaRPr lang="en-US"/>
          </a:p>
        </p:txBody>
      </p:sp>
      <p:sp>
        <p:nvSpPr>
          <p:cNvPr id="27651" name="Date Placeholder 3"/>
          <p:cNvSpPr>
            <a:spLocks noGrp="1"/>
          </p:cNvSpPr>
          <p:nvPr>
            <p:ph type="dt" sz="quarter" idx="10"/>
          </p:nvPr>
        </p:nvSpPr>
        <p:spPr>
          <a:noFill/>
          <a:ln>
            <a:miter lim="800000"/>
            <a:headEnd/>
            <a:tailEnd/>
          </a:ln>
        </p:spPr>
        <p:txBody>
          <a:bodyPr/>
          <a:lstStyle/>
          <a:p>
            <a:fld id="{43BDCD5D-9921-4486-92E4-C2034ADAF6E6}" type="datetime1">
              <a:rPr lang="en-US" smtClean="0"/>
              <a:pPr/>
              <a:t>3/6/2019</a:t>
            </a:fld>
            <a:endParaRPr lang="en-US"/>
          </a:p>
        </p:txBody>
      </p:sp>
      <p:sp>
        <p:nvSpPr>
          <p:cNvPr id="27652" name="Slide Number Placeholder 5"/>
          <p:cNvSpPr>
            <a:spLocks noGrp="1"/>
          </p:cNvSpPr>
          <p:nvPr>
            <p:ph type="sldNum" sz="quarter" idx="12"/>
          </p:nvPr>
        </p:nvSpPr>
        <p:spPr>
          <a:noFill/>
          <a:ln>
            <a:miter lim="800000"/>
            <a:headEnd/>
            <a:tailEnd/>
          </a:ln>
        </p:spPr>
        <p:txBody>
          <a:bodyPr/>
          <a:lstStyle/>
          <a:p>
            <a:fld id="{CC7137C0-1364-4A51-A3FF-07E48E0402F6}" type="slidenum">
              <a:rPr lang="en-US" smtClean="0"/>
              <a:pPr/>
              <a:t>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did we learn?</a:t>
            </a:r>
          </a:p>
        </p:txBody>
      </p:sp>
      <p:sp>
        <p:nvSpPr>
          <p:cNvPr id="3" name="Content Placeholder 2"/>
          <p:cNvSpPr>
            <a:spLocks noGrp="1"/>
          </p:cNvSpPr>
          <p:nvPr>
            <p:ph idx="1"/>
          </p:nvPr>
        </p:nvSpPr>
        <p:spPr>
          <a:xfrm>
            <a:off x="468313" y="1773238"/>
            <a:ext cx="8178800" cy="4171950"/>
          </a:xfrm>
        </p:spPr>
        <p:txBody>
          <a:bodyPr/>
          <a:lstStyle/>
          <a:p>
            <a:r>
              <a:rPr lang="en-US" sz="2000"/>
              <a:t>Nuclear Family</a:t>
            </a:r>
          </a:p>
          <a:p>
            <a:r>
              <a:rPr lang="en-GB" sz="2000"/>
              <a:t>is made up of no more than two generations (parents and children).</a:t>
            </a:r>
          </a:p>
          <a:p>
            <a:r>
              <a:rPr lang="en-US" sz="2000"/>
              <a:t>Extended Family</a:t>
            </a:r>
          </a:p>
          <a:p>
            <a:r>
              <a:rPr lang="en-US" sz="2000"/>
              <a:t>is made up of large number of people usually three generations or more who live together or by each other – type typical of pre industrial societies.</a:t>
            </a:r>
          </a:p>
          <a:p>
            <a:r>
              <a:rPr lang="en-US" sz="2000"/>
              <a:t>Reconstituted Families</a:t>
            </a:r>
          </a:p>
          <a:p>
            <a:r>
              <a:rPr lang="en-US" sz="2000"/>
              <a:t>formed by adults who have married previously and who bring children from their previous marriage to the new marriage, forming a new family unit.</a:t>
            </a:r>
          </a:p>
          <a:p>
            <a:r>
              <a:rPr lang="en-US" sz="2000"/>
              <a:t>Household</a:t>
            </a:r>
          </a:p>
          <a:p>
            <a:r>
              <a:rPr lang="en-US" sz="2000"/>
              <a:t>group of people who live in the same accommodation. While most families live in households, not all households correspond to a family unit</a:t>
            </a:r>
          </a:p>
          <a:p>
            <a:endParaRPr lang="en-US" sz="2000"/>
          </a:p>
          <a:p>
            <a:endParaRPr lang="en-US" sz="2400"/>
          </a:p>
          <a:p>
            <a:endParaRPr lang="en-US"/>
          </a:p>
          <a:p>
            <a:endParaRPr lang="en-US"/>
          </a:p>
        </p:txBody>
      </p:sp>
      <p:sp>
        <p:nvSpPr>
          <p:cNvPr id="28675" name="Date Placeholder 3"/>
          <p:cNvSpPr>
            <a:spLocks noGrp="1"/>
          </p:cNvSpPr>
          <p:nvPr>
            <p:ph type="dt" sz="quarter" idx="10"/>
          </p:nvPr>
        </p:nvSpPr>
        <p:spPr>
          <a:noFill/>
          <a:ln>
            <a:miter lim="800000"/>
            <a:headEnd/>
            <a:tailEnd/>
          </a:ln>
        </p:spPr>
        <p:txBody>
          <a:bodyPr/>
          <a:lstStyle/>
          <a:p>
            <a:fld id="{3AF8B107-FE34-47EF-9DBF-14178CCE22C7}" type="datetime1">
              <a:rPr lang="en-US" smtClean="0"/>
              <a:pPr/>
              <a:t>3/6/2019</a:t>
            </a:fld>
            <a:endParaRPr lang="en-US"/>
          </a:p>
        </p:txBody>
      </p:sp>
      <p:sp>
        <p:nvSpPr>
          <p:cNvPr id="28676" name="Slide Number Placeholder 5"/>
          <p:cNvSpPr>
            <a:spLocks noGrp="1"/>
          </p:cNvSpPr>
          <p:nvPr>
            <p:ph type="sldNum" sz="quarter" idx="12"/>
          </p:nvPr>
        </p:nvSpPr>
        <p:spPr>
          <a:noFill/>
          <a:ln>
            <a:miter lim="800000"/>
            <a:headEnd/>
            <a:tailEnd/>
          </a:ln>
        </p:spPr>
        <p:txBody>
          <a:bodyPr/>
          <a:lstStyle/>
          <a:p>
            <a:fld id="{3E60D0D0-80A9-4FE5-94AC-7B77ABE183AC}" type="slidenum">
              <a:rPr lang="en-US" smtClean="0"/>
              <a:pPr/>
              <a:t>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t>Reading:</a:t>
            </a:r>
          </a:p>
        </p:txBody>
      </p:sp>
      <p:sp>
        <p:nvSpPr>
          <p:cNvPr id="29698" name="Rectangle 3"/>
          <p:cNvSpPr>
            <a:spLocks noGrp="1" noChangeArrowheads="1"/>
          </p:cNvSpPr>
          <p:nvPr>
            <p:ph type="body" idx="1"/>
          </p:nvPr>
        </p:nvSpPr>
        <p:spPr>
          <a:xfrm>
            <a:off x="395288" y="2686050"/>
            <a:ext cx="8178800" cy="4171950"/>
          </a:xfrm>
        </p:spPr>
        <p:txBody>
          <a:bodyPr/>
          <a:lstStyle/>
          <a:p>
            <a:r>
              <a:rPr lang="en-US" i="1"/>
              <a:t>Full House: Four Parents and two kids make for one big happy family</a:t>
            </a:r>
          </a:p>
          <a:p>
            <a:endParaRPr lang="en-US"/>
          </a:p>
        </p:txBody>
      </p:sp>
      <p:sp>
        <p:nvSpPr>
          <p:cNvPr id="29699" name="WordArt 4" descr="Narrow vertical"/>
          <p:cNvSpPr>
            <a:spLocks noChangeArrowheads="1" noChangeShapeType="1" noTextEdit="1"/>
          </p:cNvSpPr>
          <p:nvPr/>
        </p:nvSpPr>
        <p:spPr bwMode="auto">
          <a:xfrm>
            <a:off x="539750" y="1412875"/>
            <a:ext cx="2736850" cy="1228725"/>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Do Now</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t>A Sociological Look at Marriage.</a:t>
            </a:r>
          </a:p>
        </p:txBody>
      </p:sp>
      <p:sp>
        <p:nvSpPr>
          <p:cNvPr id="30722" name="Content Placeholder 2"/>
          <p:cNvSpPr>
            <a:spLocks noGrp="1"/>
          </p:cNvSpPr>
          <p:nvPr>
            <p:ph idx="1"/>
          </p:nvPr>
        </p:nvSpPr>
        <p:spPr>
          <a:xfrm>
            <a:off x="1042988" y="4292600"/>
            <a:ext cx="7705725" cy="1000125"/>
          </a:xfrm>
        </p:spPr>
        <p:txBody>
          <a:bodyPr/>
          <a:lstStyle/>
          <a:p>
            <a:r>
              <a:rPr lang="en-US"/>
              <a:t>Reading: </a:t>
            </a:r>
            <a:r>
              <a:rPr lang="en-US" i="1"/>
              <a:t>“The Good Wife”</a:t>
            </a:r>
            <a:r>
              <a:rPr lang="en-US"/>
              <a:t> © 1955</a:t>
            </a:r>
          </a:p>
          <a:p>
            <a:endParaRPr lang="en-US"/>
          </a:p>
        </p:txBody>
      </p:sp>
      <p:sp>
        <p:nvSpPr>
          <p:cNvPr id="30723" name="Date Placeholder 3"/>
          <p:cNvSpPr>
            <a:spLocks noGrp="1"/>
          </p:cNvSpPr>
          <p:nvPr>
            <p:ph type="dt" sz="quarter" idx="10"/>
          </p:nvPr>
        </p:nvSpPr>
        <p:spPr>
          <a:noFill/>
          <a:ln>
            <a:miter lim="800000"/>
            <a:headEnd/>
            <a:tailEnd/>
          </a:ln>
        </p:spPr>
        <p:txBody>
          <a:bodyPr/>
          <a:lstStyle/>
          <a:p>
            <a:fld id="{5FD78EB2-9A6D-4556-8223-854DD8282D10}" type="datetime1">
              <a:rPr lang="en-US" smtClean="0"/>
              <a:pPr/>
              <a:t>3/6/2019</a:t>
            </a:fld>
            <a:endParaRPr lang="en-US"/>
          </a:p>
        </p:txBody>
      </p:sp>
      <p:sp>
        <p:nvSpPr>
          <p:cNvPr id="30724" name="Slide Number Placeholder 5"/>
          <p:cNvSpPr>
            <a:spLocks noGrp="1"/>
          </p:cNvSpPr>
          <p:nvPr>
            <p:ph type="sldNum" sz="quarter" idx="12"/>
          </p:nvPr>
        </p:nvSpPr>
        <p:spPr>
          <a:noFill/>
          <a:ln>
            <a:miter lim="800000"/>
            <a:headEnd/>
            <a:tailEnd/>
          </a:ln>
        </p:spPr>
        <p:txBody>
          <a:bodyPr/>
          <a:lstStyle/>
          <a:p>
            <a:fld id="{A0A07D98-6A07-47DA-9E9B-83782446CB73}" type="slidenum">
              <a:rPr lang="en-US" smtClean="0"/>
              <a:pPr/>
              <a:t>16</a:t>
            </a:fld>
            <a:endParaRPr lang="en-US"/>
          </a:p>
        </p:txBody>
      </p:sp>
      <p:pic>
        <p:nvPicPr>
          <p:cNvPr id="30725" name="Picture 7" descr="1950s-kitchen"/>
          <p:cNvPicPr>
            <a:picLocks noChangeAspect="1" noChangeArrowheads="1"/>
          </p:cNvPicPr>
          <p:nvPr/>
        </p:nvPicPr>
        <p:blipFill>
          <a:blip r:embed="rId2"/>
          <a:srcRect/>
          <a:stretch>
            <a:fillRect/>
          </a:stretch>
        </p:blipFill>
        <p:spPr bwMode="auto">
          <a:xfrm>
            <a:off x="3708400" y="1125538"/>
            <a:ext cx="4000500" cy="3000375"/>
          </a:xfrm>
          <a:prstGeom prst="rect">
            <a:avLst/>
          </a:prstGeom>
          <a:noFill/>
          <a:ln w="9525">
            <a:solidFill>
              <a:schemeClr val="tx1"/>
            </a:solidFill>
            <a:miter lim="800000"/>
            <a:headEnd/>
            <a:tailEnd/>
          </a:ln>
        </p:spPr>
      </p:pic>
      <p:sp>
        <p:nvSpPr>
          <p:cNvPr id="30726" name="WordArt 8"/>
          <p:cNvSpPr>
            <a:spLocks noChangeArrowheads="1" noChangeShapeType="1" noTextEdit="1"/>
          </p:cNvSpPr>
          <p:nvPr/>
        </p:nvSpPr>
        <p:spPr bwMode="auto">
          <a:xfrm>
            <a:off x="468313" y="2349500"/>
            <a:ext cx="2808287" cy="1666875"/>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Do now</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0BC81E1-02CF-43F7-B65F-710E2025157A}" type="datetime1">
              <a:rPr lang="en-US" smtClean="0"/>
              <a:pPr>
                <a:defRPr/>
              </a:pPr>
              <a:t>3/6/2019</a:t>
            </a:fld>
            <a:endParaRPr lang="en-US"/>
          </a:p>
        </p:txBody>
      </p:sp>
      <p:sp>
        <p:nvSpPr>
          <p:cNvPr id="5" name="Footer Placeholder 4"/>
          <p:cNvSpPr>
            <a:spLocks noGrp="1"/>
          </p:cNvSpPr>
          <p:nvPr>
            <p:ph type="ftr" sz="quarter" idx="11"/>
          </p:nvPr>
        </p:nvSpPr>
        <p:spPr/>
        <p:txBody>
          <a:bodyPr/>
          <a:lstStyle/>
          <a:p>
            <a:pPr>
              <a:defRPr/>
            </a:pPr>
            <a:r>
              <a:rPr lang="en-US"/>
              <a:t>Andy Walker Learning Online</a:t>
            </a:r>
          </a:p>
        </p:txBody>
      </p:sp>
      <p:sp>
        <p:nvSpPr>
          <p:cNvPr id="6" name="Slide Number Placeholder 5"/>
          <p:cNvSpPr>
            <a:spLocks noGrp="1"/>
          </p:cNvSpPr>
          <p:nvPr>
            <p:ph type="sldNum" sz="quarter" idx="12"/>
          </p:nvPr>
        </p:nvSpPr>
        <p:spPr/>
        <p:txBody>
          <a:bodyPr/>
          <a:lstStyle/>
          <a:p>
            <a:pPr>
              <a:defRPr/>
            </a:pPr>
            <a:fld id="{EB20AB28-C00F-4E30-A6F9-52F1DE781767}" type="slidenum">
              <a:rPr lang="en-US" smtClean="0"/>
              <a:pPr>
                <a:defRPr/>
              </a:pPr>
              <a:t>17</a:t>
            </a:fld>
            <a:endParaRPr lang="en-US"/>
          </a:p>
        </p:txBody>
      </p:sp>
      <p:pic>
        <p:nvPicPr>
          <p:cNvPr id="1026" name="Picture 2" descr="http://2.bp.blogspot.com/-wUEeCFPgkns/TbdA2m_wZCI/AAAAAAAAAHs/CVvyX9JTghw/s1600/femns_good.wife_.19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9" y="0"/>
            <a:ext cx="92782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12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381000" y="188640"/>
            <a:ext cx="8229600" cy="302096"/>
          </a:xfrm>
        </p:spPr>
        <p:txBody>
          <a:bodyPr/>
          <a:lstStyle/>
          <a:p>
            <a:r>
              <a:rPr lang="en-US" altLang="en-US" sz="2000" dirty="0"/>
              <a:t>Rank your top 10 characteristics for a marriage partner…</a:t>
            </a:r>
          </a:p>
        </p:txBody>
      </p:sp>
      <p:sp>
        <p:nvSpPr>
          <p:cNvPr id="6149" name="Rectangle 5"/>
          <p:cNvSpPr>
            <a:spLocks noGrp="1" noChangeArrowheads="1"/>
          </p:cNvSpPr>
          <p:nvPr>
            <p:ph type="body" sz="half" idx="1"/>
          </p:nvPr>
        </p:nvSpPr>
        <p:spPr>
          <a:xfrm>
            <a:off x="0" y="990600"/>
            <a:ext cx="4495800" cy="5257800"/>
          </a:xfrm>
        </p:spPr>
        <p:txBody>
          <a:bodyPr/>
          <a:lstStyle/>
          <a:p>
            <a:pPr marL="609600" indent="-609600">
              <a:lnSpc>
                <a:spcPct val="80000"/>
              </a:lnSpc>
              <a:buFontTx/>
              <a:buAutoNum type="arabicPeriod"/>
            </a:pPr>
            <a:r>
              <a:rPr lang="en-US" altLang="en-US" sz="2400"/>
              <a:t>Honest and truthful</a:t>
            </a:r>
          </a:p>
          <a:p>
            <a:pPr marL="609600" indent="-609600">
              <a:lnSpc>
                <a:spcPct val="80000"/>
              </a:lnSpc>
              <a:buFontTx/>
              <a:buAutoNum type="arabicPeriod"/>
            </a:pPr>
            <a:r>
              <a:rPr lang="en-US" altLang="en-US" sz="2400"/>
              <a:t>Fun to be with</a:t>
            </a:r>
          </a:p>
          <a:p>
            <a:pPr marL="609600" indent="-609600">
              <a:lnSpc>
                <a:spcPct val="80000"/>
              </a:lnSpc>
              <a:buFontTx/>
              <a:buAutoNum type="arabicPeriod"/>
            </a:pPr>
            <a:r>
              <a:rPr lang="en-US" altLang="en-US" sz="2400"/>
              <a:t>Same educational background</a:t>
            </a:r>
          </a:p>
          <a:p>
            <a:pPr marL="609600" indent="-609600">
              <a:lnSpc>
                <a:spcPct val="80000"/>
              </a:lnSpc>
              <a:buFontTx/>
              <a:buAutoNum type="arabicPeriod"/>
            </a:pPr>
            <a:r>
              <a:rPr lang="en-US" altLang="en-US" sz="2400"/>
              <a:t>Will take care of me</a:t>
            </a:r>
          </a:p>
          <a:p>
            <a:pPr marL="609600" indent="-609600">
              <a:lnSpc>
                <a:spcPct val="80000"/>
              </a:lnSpc>
              <a:buFontTx/>
              <a:buAutoNum type="arabicPeriod"/>
            </a:pPr>
            <a:r>
              <a:rPr lang="en-US" altLang="en-US" sz="2400"/>
              <a:t>Wants to have children</a:t>
            </a:r>
          </a:p>
          <a:p>
            <a:pPr marL="609600" indent="-609600">
              <a:lnSpc>
                <a:spcPct val="80000"/>
              </a:lnSpc>
              <a:buFontTx/>
              <a:buAutoNum type="arabicPeriod"/>
            </a:pPr>
            <a:r>
              <a:rPr lang="en-US" altLang="en-US" sz="2400"/>
              <a:t>Communicates well with me</a:t>
            </a:r>
          </a:p>
          <a:p>
            <a:pPr marL="609600" indent="-609600">
              <a:lnSpc>
                <a:spcPct val="80000"/>
              </a:lnSpc>
              <a:buFontTx/>
              <a:buAutoNum type="arabicPeriod"/>
            </a:pPr>
            <a:r>
              <a:rPr lang="en-US" altLang="en-US" sz="2400"/>
              <a:t>Will share household jobs and tasks</a:t>
            </a:r>
          </a:p>
          <a:p>
            <a:pPr marL="609600" indent="-609600">
              <a:lnSpc>
                <a:spcPct val="80000"/>
              </a:lnSpc>
              <a:buFontTx/>
              <a:buAutoNum type="arabicPeriod"/>
            </a:pPr>
            <a:r>
              <a:rPr lang="en-US" altLang="en-US" sz="2400"/>
              <a:t>Is a good friend with whom I can talk</a:t>
            </a:r>
          </a:p>
          <a:p>
            <a:pPr marL="609600" indent="-609600">
              <a:lnSpc>
                <a:spcPct val="80000"/>
              </a:lnSpc>
              <a:buFontTx/>
              <a:buAutoNum type="arabicPeriod"/>
            </a:pPr>
            <a:r>
              <a:rPr lang="en-US" altLang="en-US" sz="2400"/>
              <a:t>Is of the same religious background</a:t>
            </a:r>
          </a:p>
          <a:p>
            <a:pPr marL="609600" indent="-609600">
              <a:lnSpc>
                <a:spcPct val="80000"/>
              </a:lnSpc>
              <a:buFontTx/>
              <a:buAutoNum type="arabicPeriod"/>
            </a:pPr>
            <a:r>
              <a:rPr lang="en-US" altLang="en-US" sz="2400"/>
              <a:t>Makes decisions</a:t>
            </a:r>
          </a:p>
          <a:p>
            <a:pPr marL="609600" indent="-609600">
              <a:lnSpc>
                <a:spcPct val="80000"/>
              </a:lnSpc>
              <a:buFontTx/>
              <a:buAutoNum type="arabicPeriod"/>
            </a:pPr>
            <a:r>
              <a:rPr lang="en-US" altLang="en-US" sz="2400"/>
              <a:t>Earns good money</a:t>
            </a:r>
          </a:p>
          <a:p>
            <a:pPr marL="609600" indent="-609600">
              <a:lnSpc>
                <a:spcPct val="80000"/>
              </a:lnSpc>
              <a:buFontTx/>
              <a:buAutoNum type="arabicPeriod"/>
            </a:pPr>
            <a:r>
              <a:rPr lang="en-US" altLang="en-US" sz="2400"/>
              <a:t>Is physically attractive</a:t>
            </a:r>
          </a:p>
        </p:txBody>
      </p:sp>
      <p:sp>
        <p:nvSpPr>
          <p:cNvPr id="6150" name="Rectangle 6"/>
          <p:cNvSpPr>
            <a:spLocks noGrp="1" noChangeArrowheads="1"/>
          </p:cNvSpPr>
          <p:nvPr>
            <p:ph type="body" sz="half" idx="2"/>
          </p:nvPr>
        </p:nvSpPr>
        <p:spPr>
          <a:xfrm>
            <a:off x="4648200" y="1066800"/>
            <a:ext cx="4495800" cy="5791200"/>
          </a:xfrm>
        </p:spPr>
        <p:txBody>
          <a:bodyPr/>
          <a:lstStyle/>
          <a:p>
            <a:pPr marL="533400" indent="-533400">
              <a:lnSpc>
                <a:spcPct val="80000"/>
              </a:lnSpc>
              <a:buFontTx/>
              <a:buNone/>
            </a:pPr>
            <a:r>
              <a:rPr lang="en-US" altLang="en-US" sz="2000"/>
              <a:t>13.   Is in love with me and I with him/her</a:t>
            </a:r>
          </a:p>
          <a:p>
            <a:pPr marL="533400" indent="-533400">
              <a:lnSpc>
                <a:spcPct val="80000"/>
              </a:lnSpc>
              <a:buFontTx/>
              <a:buAutoNum type="arabicPeriod" startAt="14"/>
            </a:pPr>
            <a:r>
              <a:rPr lang="en-US" altLang="en-US" sz="2000"/>
              <a:t>Encourages me to be my own person</a:t>
            </a:r>
          </a:p>
          <a:p>
            <a:pPr marL="533400" indent="-533400">
              <a:lnSpc>
                <a:spcPct val="80000"/>
              </a:lnSpc>
              <a:buFontTx/>
              <a:buAutoNum type="arabicPeriod" startAt="14"/>
            </a:pPr>
            <a:r>
              <a:rPr lang="en-US" altLang="en-US" sz="2000"/>
              <a:t>Has interests like mine in money and having fun</a:t>
            </a:r>
          </a:p>
          <a:p>
            <a:pPr marL="533400" indent="-533400">
              <a:lnSpc>
                <a:spcPct val="80000"/>
              </a:lnSpc>
              <a:buFontTx/>
              <a:buAutoNum type="arabicPeriod" startAt="14"/>
            </a:pPr>
            <a:r>
              <a:rPr lang="en-US" altLang="en-US" sz="2000"/>
              <a:t>Makes me feel important</a:t>
            </a:r>
          </a:p>
          <a:p>
            <a:pPr marL="533400" indent="-533400">
              <a:lnSpc>
                <a:spcPct val="80000"/>
              </a:lnSpc>
              <a:buFontTx/>
              <a:buAutoNum type="arabicPeriod" startAt="14"/>
            </a:pPr>
            <a:r>
              <a:rPr lang="en-US" altLang="en-US" sz="2000"/>
              <a:t>Is faithful</a:t>
            </a:r>
          </a:p>
          <a:p>
            <a:pPr marL="533400" indent="-533400">
              <a:lnSpc>
                <a:spcPct val="80000"/>
              </a:lnSpc>
              <a:buFontTx/>
              <a:buAutoNum type="arabicPeriod" startAt="14"/>
            </a:pPr>
            <a:r>
              <a:rPr lang="en-US" altLang="en-US" sz="2000"/>
              <a:t>Shares mutual interests in home, children, romantic love, and religion.</a:t>
            </a:r>
          </a:p>
          <a:p>
            <a:pPr marL="533400" indent="-533400">
              <a:lnSpc>
                <a:spcPct val="80000"/>
              </a:lnSpc>
              <a:buFontTx/>
              <a:buAutoNum type="arabicPeriod" startAt="14"/>
            </a:pPr>
            <a:r>
              <a:rPr lang="en-US" altLang="en-US" sz="2000"/>
              <a:t>Has had a happy childhood with happily married parents</a:t>
            </a:r>
          </a:p>
          <a:p>
            <a:pPr marL="533400" indent="-533400">
              <a:lnSpc>
                <a:spcPct val="80000"/>
              </a:lnSpc>
              <a:buFontTx/>
              <a:buAutoNum type="arabicPeriod" startAt="14"/>
            </a:pPr>
            <a:r>
              <a:rPr lang="en-US" altLang="en-US" sz="2000"/>
              <a:t>Is emotionally mature</a:t>
            </a:r>
          </a:p>
          <a:p>
            <a:pPr marL="533400" indent="-533400">
              <a:lnSpc>
                <a:spcPct val="80000"/>
              </a:lnSpc>
              <a:buFontTx/>
              <a:buAutoNum type="arabicPeriod" startAt="14"/>
            </a:pPr>
            <a:r>
              <a:rPr lang="en-US" altLang="en-US" sz="2000"/>
              <a:t>Is prepared to support a family</a:t>
            </a:r>
          </a:p>
          <a:p>
            <a:pPr marL="533400" indent="-533400">
              <a:lnSpc>
                <a:spcPct val="80000"/>
              </a:lnSpc>
              <a:buFontTx/>
              <a:buAutoNum type="arabicPeriod" startAt="14"/>
            </a:pPr>
            <a:r>
              <a:rPr lang="en-US" altLang="en-US" sz="2000"/>
              <a:t>Is interested in waiting to marry until age 22 or older</a:t>
            </a:r>
          </a:p>
          <a:p>
            <a:pPr marL="533400" indent="-533400">
              <a:lnSpc>
                <a:spcPct val="80000"/>
              </a:lnSpc>
              <a:buFontTx/>
              <a:buAutoNum type="arabicPeriod" startAt="14"/>
            </a:pPr>
            <a:r>
              <a:rPr lang="en-US" altLang="en-US" sz="2000"/>
              <a:t>Wants a six-month to two-year engagement period</a:t>
            </a:r>
          </a:p>
          <a:p>
            <a:pPr marL="533400" indent="-533400">
              <a:lnSpc>
                <a:spcPct val="80000"/>
              </a:lnSpc>
            </a:pPr>
            <a:endParaRPr lang="en-US" altLang="en-US" sz="2000"/>
          </a:p>
        </p:txBody>
      </p:sp>
    </p:spTree>
    <p:extLst>
      <p:ext uri="{BB962C8B-B14F-4D97-AF65-F5344CB8AC3E}">
        <p14:creationId xmlns:p14="http://schemas.microsoft.com/office/powerpoint/2010/main" val="15154675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457200" y="1885950"/>
            <a:ext cx="4978400" cy="4171950"/>
          </a:xfrm>
        </p:spPr>
        <p:txBody>
          <a:bodyPr/>
          <a:lstStyle/>
          <a:p>
            <a:r>
              <a:rPr lang="en-US"/>
              <a:t>Do you think marriage is necessary?</a:t>
            </a:r>
          </a:p>
          <a:p>
            <a:r>
              <a:rPr lang="en-US"/>
              <a:t>Do you see yourself as ever getting married?</a:t>
            </a:r>
          </a:p>
        </p:txBody>
      </p:sp>
      <p:sp>
        <p:nvSpPr>
          <p:cNvPr id="31746" name="Date Placeholder 3"/>
          <p:cNvSpPr>
            <a:spLocks noGrp="1"/>
          </p:cNvSpPr>
          <p:nvPr>
            <p:ph type="dt" sz="quarter" idx="10"/>
          </p:nvPr>
        </p:nvSpPr>
        <p:spPr>
          <a:noFill/>
          <a:ln>
            <a:miter lim="800000"/>
            <a:headEnd/>
            <a:tailEnd/>
          </a:ln>
        </p:spPr>
        <p:txBody>
          <a:bodyPr/>
          <a:lstStyle/>
          <a:p>
            <a:fld id="{7BC94CC6-B7C4-48DF-9560-A3C1BD7EA2E2}" type="datetime1">
              <a:rPr lang="en-US" smtClean="0"/>
              <a:pPr/>
              <a:t>3/6/2019</a:t>
            </a:fld>
            <a:endParaRPr lang="en-US"/>
          </a:p>
        </p:txBody>
      </p:sp>
      <p:sp>
        <p:nvSpPr>
          <p:cNvPr id="31747" name="Slide Number Placeholder 5"/>
          <p:cNvSpPr>
            <a:spLocks noGrp="1"/>
          </p:cNvSpPr>
          <p:nvPr>
            <p:ph type="sldNum" sz="quarter" idx="12"/>
          </p:nvPr>
        </p:nvSpPr>
        <p:spPr>
          <a:noFill/>
          <a:ln>
            <a:miter lim="800000"/>
            <a:headEnd/>
            <a:tailEnd/>
          </a:ln>
        </p:spPr>
        <p:txBody>
          <a:bodyPr/>
          <a:lstStyle/>
          <a:p>
            <a:fld id="{30A3CB39-AE3C-44A8-87EA-CC69437C6765}" type="slidenum">
              <a:rPr lang="en-US" smtClean="0"/>
              <a:pPr/>
              <a:t>19</a:t>
            </a:fld>
            <a:endParaRPr lang="en-US"/>
          </a:p>
        </p:txBody>
      </p:sp>
      <p:pic>
        <p:nvPicPr>
          <p:cNvPr id="31748" name="Picture 8"/>
          <p:cNvPicPr>
            <a:picLocks noChangeAspect="1" noChangeArrowheads="1"/>
          </p:cNvPicPr>
          <p:nvPr/>
        </p:nvPicPr>
        <p:blipFill>
          <a:blip r:embed="rId2"/>
          <a:srcRect/>
          <a:stretch>
            <a:fillRect/>
          </a:stretch>
        </p:blipFill>
        <p:spPr bwMode="auto">
          <a:xfrm>
            <a:off x="5580063" y="188913"/>
            <a:ext cx="2778125" cy="3309937"/>
          </a:xfrm>
          <a:prstGeom prst="rect">
            <a:avLst/>
          </a:prstGeom>
          <a:noFill/>
          <a:ln w="9525">
            <a:noFill/>
            <a:miter lim="800000"/>
            <a:headEnd/>
            <a:tailEnd/>
          </a:ln>
        </p:spPr>
      </p:pic>
      <p:pic>
        <p:nvPicPr>
          <p:cNvPr id="31749" name="Picture 9"/>
          <p:cNvPicPr>
            <a:picLocks noChangeAspect="1" noChangeArrowheads="1"/>
          </p:cNvPicPr>
          <p:nvPr/>
        </p:nvPicPr>
        <p:blipFill>
          <a:blip r:embed="rId3"/>
          <a:srcRect/>
          <a:stretch>
            <a:fillRect/>
          </a:stretch>
        </p:blipFill>
        <p:spPr bwMode="auto">
          <a:xfrm>
            <a:off x="5784850" y="3573463"/>
            <a:ext cx="2568575" cy="2568575"/>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48767F-8C5C-4F75-8DCE-65DF7F1E5D02}"/>
              </a:ext>
            </a:extLst>
          </p:cNvPr>
          <p:cNvSpPr>
            <a:spLocks noGrp="1"/>
          </p:cNvSpPr>
          <p:nvPr>
            <p:ph type="dt" sz="half" idx="10"/>
          </p:nvPr>
        </p:nvSpPr>
        <p:spPr/>
        <p:txBody>
          <a:bodyPr/>
          <a:lstStyle/>
          <a:p>
            <a:pPr>
              <a:defRPr/>
            </a:pPr>
            <a:fld id="{60BC81E1-02CF-43F7-B65F-710E2025157A}" type="datetime1">
              <a:rPr lang="en-US" smtClean="0"/>
              <a:pPr>
                <a:defRPr/>
              </a:pPr>
              <a:t>3/6/2019</a:t>
            </a:fld>
            <a:endParaRPr lang="en-US"/>
          </a:p>
        </p:txBody>
      </p:sp>
      <p:sp>
        <p:nvSpPr>
          <p:cNvPr id="5" name="Footer Placeholder 4">
            <a:extLst>
              <a:ext uri="{FF2B5EF4-FFF2-40B4-BE49-F238E27FC236}">
                <a16:creationId xmlns:a16="http://schemas.microsoft.com/office/drawing/2014/main" id="{BE24BC20-346E-443B-A031-9671B70F2FF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E2D76D17-46B2-476F-8AF2-CEC231347118}"/>
              </a:ext>
            </a:extLst>
          </p:cNvPr>
          <p:cNvSpPr>
            <a:spLocks noGrp="1"/>
          </p:cNvSpPr>
          <p:nvPr>
            <p:ph type="sldNum" sz="quarter" idx="12"/>
          </p:nvPr>
        </p:nvSpPr>
        <p:spPr/>
        <p:txBody>
          <a:bodyPr/>
          <a:lstStyle/>
          <a:p>
            <a:pPr>
              <a:defRPr/>
            </a:pPr>
            <a:fld id="{EB20AB28-C00F-4E30-A6F9-52F1DE781767}" type="slidenum">
              <a:rPr lang="en-US" smtClean="0"/>
              <a:pPr>
                <a:defRPr/>
              </a:pPr>
              <a:t>2</a:t>
            </a:fld>
            <a:endParaRPr lang="en-US"/>
          </a:p>
        </p:txBody>
      </p:sp>
      <p:pic>
        <p:nvPicPr>
          <p:cNvPr id="7" name="Picture 6">
            <a:extLst>
              <a:ext uri="{FF2B5EF4-FFF2-40B4-BE49-F238E27FC236}">
                <a16:creationId xmlns:a16="http://schemas.microsoft.com/office/drawing/2014/main" id="{C657B803-4ADA-485E-8A0C-34874C7C9611}"/>
              </a:ext>
            </a:extLst>
          </p:cNvPr>
          <p:cNvPicPr>
            <a:picLocks noChangeAspect="1"/>
          </p:cNvPicPr>
          <p:nvPr/>
        </p:nvPicPr>
        <p:blipFill>
          <a:blip r:embed="rId2"/>
          <a:stretch>
            <a:fillRect/>
          </a:stretch>
        </p:blipFill>
        <p:spPr>
          <a:xfrm>
            <a:off x="107504" y="171450"/>
            <a:ext cx="4267570" cy="3578662"/>
          </a:xfrm>
          <a:prstGeom prst="rect">
            <a:avLst/>
          </a:prstGeom>
        </p:spPr>
      </p:pic>
      <p:pic>
        <p:nvPicPr>
          <p:cNvPr id="8" name="Picture 7">
            <a:extLst>
              <a:ext uri="{FF2B5EF4-FFF2-40B4-BE49-F238E27FC236}">
                <a16:creationId xmlns:a16="http://schemas.microsoft.com/office/drawing/2014/main" id="{73D81E9B-2509-4A6B-95BA-EF876B5CF309}"/>
              </a:ext>
            </a:extLst>
          </p:cNvPr>
          <p:cNvPicPr>
            <a:picLocks noChangeAspect="1"/>
          </p:cNvPicPr>
          <p:nvPr/>
        </p:nvPicPr>
        <p:blipFill>
          <a:blip r:embed="rId3"/>
          <a:stretch>
            <a:fillRect/>
          </a:stretch>
        </p:blipFill>
        <p:spPr>
          <a:xfrm>
            <a:off x="4844760" y="3284984"/>
            <a:ext cx="3810330" cy="2895851"/>
          </a:xfrm>
          <a:prstGeom prst="rect">
            <a:avLst/>
          </a:prstGeom>
        </p:spPr>
      </p:pic>
      <p:sp>
        <p:nvSpPr>
          <p:cNvPr id="9" name="TextBox 8">
            <a:extLst>
              <a:ext uri="{FF2B5EF4-FFF2-40B4-BE49-F238E27FC236}">
                <a16:creationId xmlns:a16="http://schemas.microsoft.com/office/drawing/2014/main" id="{BA336EC1-A556-4040-A97F-FE5A8B787C26}"/>
              </a:ext>
            </a:extLst>
          </p:cNvPr>
          <p:cNvSpPr txBox="1"/>
          <p:nvPr/>
        </p:nvSpPr>
        <p:spPr>
          <a:xfrm>
            <a:off x="4768928" y="764704"/>
            <a:ext cx="4248472" cy="2123658"/>
          </a:xfrm>
          <a:prstGeom prst="rect">
            <a:avLst/>
          </a:prstGeom>
          <a:noFill/>
        </p:spPr>
        <p:txBody>
          <a:bodyPr wrap="square" rtlCol="0">
            <a:spAutoFit/>
          </a:bodyPr>
          <a:lstStyle/>
          <a:p>
            <a:r>
              <a:rPr lang="en-US" sz="4400" dirty="0">
                <a:solidFill>
                  <a:srgbClr val="FF0000"/>
                </a:solidFill>
              </a:rPr>
              <a:t>How have family dynamics changed?</a:t>
            </a:r>
          </a:p>
        </p:txBody>
      </p:sp>
    </p:spTree>
    <p:extLst>
      <p:ext uri="{BB962C8B-B14F-4D97-AF65-F5344CB8AC3E}">
        <p14:creationId xmlns:p14="http://schemas.microsoft.com/office/powerpoint/2010/main" val="25276853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Date Placeholder 3"/>
          <p:cNvSpPr>
            <a:spLocks noGrp="1"/>
          </p:cNvSpPr>
          <p:nvPr>
            <p:ph type="dt" sz="quarter" idx="10"/>
          </p:nvPr>
        </p:nvSpPr>
        <p:spPr>
          <a:noFill/>
          <a:ln>
            <a:miter lim="800000"/>
            <a:headEnd/>
            <a:tailEnd/>
          </a:ln>
        </p:spPr>
        <p:txBody>
          <a:bodyPr/>
          <a:lstStyle/>
          <a:p>
            <a:fld id="{69AEEF54-8A9F-419A-9DD7-2B3C51F98A1C}" type="datetime1">
              <a:rPr lang="en-US" smtClean="0"/>
              <a:pPr/>
              <a:t>3/6/2019</a:t>
            </a:fld>
            <a:endParaRPr lang="en-US"/>
          </a:p>
        </p:txBody>
      </p:sp>
      <p:sp>
        <p:nvSpPr>
          <p:cNvPr id="32770" name="Slide Number Placeholder 5"/>
          <p:cNvSpPr>
            <a:spLocks noGrp="1"/>
          </p:cNvSpPr>
          <p:nvPr>
            <p:ph type="sldNum" sz="quarter" idx="12"/>
          </p:nvPr>
        </p:nvSpPr>
        <p:spPr>
          <a:noFill/>
          <a:ln>
            <a:miter lim="800000"/>
            <a:headEnd/>
            <a:tailEnd/>
          </a:ln>
        </p:spPr>
        <p:txBody>
          <a:bodyPr/>
          <a:lstStyle/>
          <a:p>
            <a:fld id="{21B4F547-C9CE-4FC9-BBF8-2076F3B182AA}" type="slidenum">
              <a:rPr lang="en-US" smtClean="0"/>
              <a:pPr/>
              <a:t>20</a:t>
            </a:fld>
            <a:endParaRPr lang="en-US"/>
          </a:p>
        </p:txBody>
      </p:sp>
      <p:sp>
        <p:nvSpPr>
          <p:cNvPr id="6150" name="Rectangle 6"/>
          <p:cNvSpPr>
            <a:spLocks noGrp="1" noChangeArrowheads="1"/>
          </p:cNvSpPr>
          <p:nvPr>
            <p:ph type="title"/>
          </p:nvPr>
        </p:nvSpPr>
        <p:spPr/>
        <p:txBody>
          <a:bodyPr/>
          <a:lstStyle/>
          <a:p>
            <a:r>
              <a:rPr lang="en-GB" sz="3600"/>
              <a:t>Marriage</a:t>
            </a:r>
          </a:p>
        </p:txBody>
      </p:sp>
      <p:sp>
        <p:nvSpPr>
          <p:cNvPr id="6151" name="Rectangle 7"/>
          <p:cNvSpPr>
            <a:spLocks noGrp="1" noChangeArrowheads="1"/>
          </p:cNvSpPr>
          <p:nvPr>
            <p:ph type="body" idx="1"/>
          </p:nvPr>
        </p:nvSpPr>
        <p:spPr/>
        <p:txBody>
          <a:bodyPr/>
          <a:lstStyle/>
          <a:p>
            <a:pPr>
              <a:lnSpc>
                <a:spcPct val="80000"/>
              </a:lnSpc>
            </a:pPr>
            <a:r>
              <a:rPr lang="en-GB" sz="2800"/>
              <a:t>Marriage – religious or cultural ceremony which marks a couple as married.</a:t>
            </a:r>
          </a:p>
          <a:p>
            <a:pPr>
              <a:lnSpc>
                <a:spcPct val="80000"/>
              </a:lnSpc>
            </a:pPr>
            <a:r>
              <a:rPr lang="en-GB" sz="2800"/>
              <a:t>Monogamy – marriage of one man and one woman.</a:t>
            </a:r>
          </a:p>
          <a:p>
            <a:pPr>
              <a:lnSpc>
                <a:spcPct val="80000"/>
              </a:lnSpc>
            </a:pPr>
            <a:r>
              <a:rPr lang="en-GB" sz="2800"/>
              <a:t>Types and Longitudinal Studies of American Marriage. (Handout)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0-#ppt_w/2"/>
                                          </p:val>
                                        </p:tav>
                                        <p:tav tm="100000">
                                          <p:val>
                                            <p:strVal val="#ppt_x"/>
                                          </p:val>
                                        </p:tav>
                                      </p:tavLst>
                                    </p:anim>
                                    <p:anim calcmode="lin" valueType="num">
                                      <p:cBhvr additive="base">
                                        <p:cTn id="8"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1">
                                            <p:txEl>
                                              <p:pRg st="0" end="0"/>
                                            </p:txEl>
                                          </p:spTgt>
                                        </p:tgtEl>
                                        <p:attrNameLst>
                                          <p:attrName>style.visibility</p:attrName>
                                        </p:attrNameLst>
                                      </p:cBhvr>
                                      <p:to>
                                        <p:strVal val="visible"/>
                                      </p:to>
                                    </p:set>
                                    <p:anim calcmode="lin" valueType="num">
                                      <p:cBhvr additive="base">
                                        <p:cTn id="13" dur="500" fill="hold"/>
                                        <p:tgtEl>
                                          <p:spTgt spid="61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1">
                                            <p:txEl>
                                              <p:pRg st="1" end="1"/>
                                            </p:txEl>
                                          </p:spTgt>
                                        </p:tgtEl>
                                        <p:attrNameLst>
                                          <p:attrName>style.visibility</p:attrName>
                                        </p:attrNameLst>
                                      </p:cBhvr>
                                      <p:to>
                                        <p:strVal val="visible"/>
                                      </p:to>
                                    </p:set>
                                    <p:anim calcmode="lin" valueType="num">
                                      <p:cBhvr additive="base">
                                        <p:cTn id="19" dur="500" fill="hold"/>
                                        <p:tgtEl>
                                          <p:spTgt spid="61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1">
                                            <p:txEl>
                                              <p:pRg st="2" end="2"/>
                                            </p:txEl>
                                          </p:spTgt>
                                        </p:tgtEl>
                                        <p:attrNameLst>
                                          <p:attrName>style.visibility</p:attrName>
                                        </p:attrNameLst>
                                      </p:cBhvr>
                                      <p:to>
                                        <p:strVal val="visible"/>
                                      </p:to>
                                    </p:set>
                                    <p:anim calcmode="lin" valueType="num">
                                      <p:cBhvr additive="base">
                                        <p:cTn id="25" dur="500" fill="hold"/>
                                        <p:tgtEl>
                                          <p:spTgt spid="61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utoUpdateAnimBg="0"/>
      <p:bldP spid="61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Do Now:</a:t>
            </a:r>
          </a:p>
        </p:txBody>
      </p:sp>
      <p:sp>
        <p:nvSpPr>
          <p:cNvPr id="33794" name="Rectangle 3"/>
          <p:cNvSpPr>
            <a:spLocks noGrp="1" noChangeArrowheads="1"/>
          </p:cNvSpPr>
          <p:nvPr>
            <p:ph type="body" idx="1"/>
          </p:nvPr>
        </p:nvSpPr>
        <p:spPr>
          <a:xfrm>
            <a:off x="611188" y="3357563"/>
            <a:ext cx="8178800" cy="2335212"/>
          </a:xfrm>
          <a:gradFill rotWithShape="1">
            <a:gsLst>
              <a:gs pos="0">
                <a:srgbClr val="666666"/>
              </a:gs>
              <a:gs pos="50000">
                <a:srgbClr val="DDDDDD"/>
              </a:gs>
              <a:gs pos="100000">
                <a:srgbClr val="666666"/>
              </a:gs>
            </a:gsLst>
            <a:lin ang="18900000" scaled="1"/>
          </a:gradFill>
        </p:spPr>
        <p:txBody>
          <a:bodyPr/>
          <a:lstStyle/>
          <a:p>
            <a:r>
              <a:rPr lang="en-US"/>
              <a:t>Did your “marriage” work?</a:t>
            </a:r>
          </a:p>
          <a:p>
            <a:r>
              <a:rPr lang="en-US"/>
              <a:t>What were some main obstacles?</a:t>
            </a:r>
          </a:p>
          <a:p>
            <a:r>
              <a:rPr lang="en-US"/>
              <a:t>What were some issues you found you could resolve.</a:t>
            </a:r>
          </a:p>
          <a:p>
            <a:pPr>
              <a:buFont typeface="Monotype Sorts"/>
              <a:buNone/>
            </a:pPr>
            <a:endParaRPr lang="en-US"/>
          </a:p>
        </p:txBody>
      </p:sp>
      <p:pic>
        <p:nvPicPr>
          <p:cNvPr id="33795" name="Picture 4" descr="MP900309373[1]"/>
          <p:cNvPicPr>
            <a:picLocks noChangeAspect="1" noChangeArrowheads="1"/>
          </p:cNvPicPr>
          <p:nvPr/>
        </p:nvPicPr>
        <p:blipFill>
          <a:blip r:embed="rId2"/>
          <a:srcRect/>
          <a:stretch>
            <a:fillRect/>
          </a:stretch>
        </p:blipFill>
        <p:spPr bwMode="auto">
          <a:xfrm>
            <a:off x="6443663" y="404813"/>
            <a:ext cx="1857375" cy="2692400"/>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Marriage Activity</a:t>
            </a:r>
          </a:p>
        </p:txBody>
      </p:sp>
      <p:sp>
        <p:nvSpPr>
          <p:cNvPr id="43011" name="Rectangle 3"/>
          <p:cNvSpPr>
            <a:spLocks noGrp="1" noChangeArrowheads="1"/>
          </p:cNvSpPr>
          <p:nvPr>
            <p:ph type="body" idx="1"/>
          </p:nvPr>
        </p:nvSpPr>
        <p:spPr/>
        <p:txBody>
          <a:bodyPr/>
          <a:lstStyle/>
          <a:p>
            <a:pPr>
              <a:lnSpc>
                <a:spcPct val="90000"/>
              </a:lnSpc>
            </a:pPr>
            <a:r>
              <a:rPr lang="en-US"/>
              <a:t>Girls: Pick a number out of box 1</a:t>
            </a:r>
          </a:p>
          <a:p>
            <a:pPr>
              <a:lnSpc>
                <a:spcPct val="90000"/>
              </a:lnSpc>
            </a:pPr>
            <a:r>
              <a:rPr lang="en-US"/>
              <a:t>Boys: Pick a number out of box 2</a:t>
            </a:r>
          </a:p>
          <a:p>
            <a:pPr>
              <a:lnSpc>
                <a:spcPct val="90000"/>
              </a:lnSpc>
            </a:pPr>
            <a:r>
              <a:rPr lang="en-US"/>
              <a:t>Find your matching number-partner. Find a seat with two desks together.</a:t>
            </a:r>
          </a:p>
          <a:p>
            <a:pPr>
              <a:lnSpc>
                <a:spcPct val="90000"/>
              </a:lnSpc>
            </a:pPr>
            <a:r>
              <a:rPr lang="en-US"/>
              <a:t>Take a role out of the box</a:t>
            </a:r>
          </a:p>
          <a:p>
            <a:pPr>
              <a:lnSpc>
                <a:spcPct val="90000"/>
              </a:lnSpc>
            </a:pPr>
            <a:r>
              <a:rPr lang="en-US"/>
              <a:t>Congratulations! You have fallen in love at first sight. You just ran off and got married…now the fun begins</a:t>
            </a:r>
          </a:p>
        </p:txBody>
      </p:sp>
      <p:pic>
        <p:nvPicPr>
          <p:cNvPr id="43012" name="MS910219013[1].wav">
            <a:hlinkClick r:id="" action="ppaction://media"/>
          </p:cNvPr>
          <p:cNvPicPr>
            <a:picLocks noRot="1" noChangeAspect="1" noChangeArrowheads="1"/>
          </p:cNvPicPr>
          <p:nvPr>
            <a:audioFile r:link="rId1"/>
          </p:nvPr>
        </p:nvPicPr>
        <p:blipFill>
          <a:blip r:embed="rId3"/>
          <a:srcRect/>
          <a:stretch>
            <a:fillRect/>
          </a:stretch>
        </p:blipFill>
        <p:spPr bwMode="auto">
          <a:xfrm>
            <a:off x="6732588" y="5516563"/>
            <a:ext cx="304800" cy="304800"/>
          </a:xfrm>
          <a:prstGeom prst="rect">
            <a:avLst/>
          </a:prstGeom>
          <a:noFill/>
          <a:ln w="9525">
            <a:noFill/>
            <a:miter lim="800000"/>
            <a:headEnd/>
            <a:tailEnd/>
          </a:ln>
        </p:spPr>
      </p:pic>
      <p:pic>
        <p:nvPicPr>
          <p:cNvPr id="43013" name="Picture 5" descr="MP900049940[1]"/>
          <p:cNvPicPr>
            <a:picLocks noChangeAspect="1" noChangeArrowheads="1"/>
          </p:cNvPicPr>
          <p:nvPr/>
        </p:nvPicPr>
        <p:blipFill>
          <a:blip r:embed="rId4"/>
          <a:srcRect/>
          <a:stretch>
            <a:fillRect/>
          </a:stretch>
        </p:blipFill>
        <p:spPr bwMode="auto">
          <a:xfrm>
            <a:off x="7019925" y="333375"/>
            <a:ext cx="1720850" cy="2620963"/>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3013"/>
                                        </p:tgtEl>
                                        <p:attrNameLst>
                                          <p:attrName>style.visibility</p:attrName>
                                        </p:attrNameLst>
                                      </p:cBhvr>
                                      <p:to>
                                        <p:strVal val="visible"/>
                                      </p:to>
                                    </p:set>
                                    <p:anim calcmode="lin" valueType="num">
                                      <p:cBhvr>
                                        <p:cTn id="14" dur="500" fill="hold"/>
                                        <p:tgtEl>
                                          <p:spTgt spid="43013"/>
                                        </p:tgtEl>
                                        <p:attrNameLst>
                                          <p:attrName>ppt_w</p:attrName>
                                        </p:attrNameLst>
                                      </p:cBhvr>
                                      <p:tavLst>
                                        <p:tav tm="0">
                                          <p:val>
                                            <p:fltVal val="0"/>
                                          </p:val>
                                        </p:tav>
                                        <p:tav tm="100000">
                                          <p:val>
                                            <p:strVal val="#ppt_w"/>
                                          </p:val>
                                        </p:tav>
                                      </p:tavLst>
                                    </p:anim>
                                    <p:anim calcmode="lin" valueType="num">
                                      <p:cBhvr>
                                        <p:cTn id="15" dur="500" fill="hold"/>
                                        <p:tgtEl>
                                          <p:spTgt spid="43013"/>
                                        </p:tgtEl>
                                        <p:attrNameLst>
                                          <p:attrName>ppt_h</p:attrName>
                                        </p:attrNameLst>
                                      </p:cBhvr>
                                      <p:tavLst>
                                        <p:tav tm="0">
                                          <p:val>
                                            <p:fltVal val="0"/>
                                          </p:val>
                                        </p:tav>
                                        <p:tav tm="100000">
                                          <p:val>
                                            <p:strVal val="#ppt_h"/>
                                          </p:val>
                                        </p:tav>
                                      </p:tavLst>
                                    </p:anim>
                                    <p:animEffect transition="in" filter="fade">
                                      <p:cBhvr>
                                        <p:cTn id="16" dur="500"/>
                                        <p:tgtEl>
                                          <p:spTgt spid="430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3011">
                                            <p:txEl>
                                              <p:pRg st="0" end="0"/>
                                            </p:txEl>
                                          </p:spTgt>
                                        </p:tgtEl>
                                        <p:attrNameLst>
                                          <p:attrName>style.visibility</p:attrName>
                                        </p:attrNameLst>
                                      </p:cBhvr>
                                      <p:to>
                                        <p:strVal val="visible"/>
                                      </p:to>
                                    </p:set>
                                    <p:anim calcmode="lin" valueType="num">
                                      <p:cBhvr additive="base">
                                        <p:cTn id="21"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3011">
                                            <p:txEl>
                                              <p:pRg st="1" end="1"/>
                                            </p:txEl>
                                          </p:spTgt>
                                        </p:tgtEl>
                                        <p:attrNameLst>
                                          <p:attrName>style.visibility</p:attrName>
                                        </p:attrNameLst>
                                      </p:cBhvr>
                                      <p:to>
                                        <p:strVal val="visible"/>
                                      </p:to>
                                    </p:set>
                                    <p:anim calcmode="lin" valueType="num">
                                      <p:cBhvr additive="base">
                                        <p:cTn id="27"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3011">
                                            <p:txEl>
                                              <p:pRg st="2" end="2"/>
                                            </p:txEl>
                                          </p:spTgt>
                                        </p:tgtEl>
                                        <p:attrNameLst>
                                          <p:attrName>style.visibility</p:attrName>
                                        </p:attrNameLst>
                                      </p:cBhvr>
                                      <p:to>
                                        <p:strVal val="visible"/>
                                      </p:to>
                                    </p:set>
                                    <p:anim calcmode="lin" valueType="num">
                                      <p:cBhvr additive="base">
                                        <p:cTn id="33"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3011">
                                            <p:txEl>
                                              <p:pRg st="3" end="3"/>
                                            </p:txEl>
                                          </p:spTgt>
                                        </p:tgtEl>
                                        <p:attrNameLst>
                                          <p:attrName>style.visibility</p:attrName>
                                        </p:attrNameLst>
                                      </p:cBhvr>
                                      <p:to>
                                        <p:strVal val="visible"/>
                                      </p:to>
                                    </p:set>
                                    <p:anim calcmode="lin" valueType="num">
                                      <p:cBhvr additive="base">
                                        <p:cTn id="39"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43011">
                                            <p:txEl>
                                              <p:pRg st="4" end="4"/>
                                            </p:txEl>
                                          </p:spTgt>
                                        </p:tgtEl>
                                        <p:attrNameLst>
                                          <p:attrName>style.visibility</p:attrName>
                                        </p:attrNameLst>
                                      </p:cBhvr>
                                      <p:to>
                                        <p:strVal val="visible"/>
                                      </p:to>
                                    </p:set>
                                    <p:animEffect transition="in" filter="diamond(in)">
                                      <p:cBhvr>
                                        <p:cTn id="45" dur="20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3012"/>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46046" fill="hold"/>
                                        <p:tgtEl>
                                          <p:spTgt spid="43012"/>
                                        </p:tgtEl>
                                      </p:cBhvr>
                                    </p:cmd>
                                  </p:childTnLst>
                                </p:cTn>
                              </p:par>
                            </p:childTnLst>
                          </p:cTn>
                        </p:par>
                      </p:childTnLst>
                    </p:cTn>
                  </p:par>
                </p:childTnLst>
              </p:cTn>
              <p:nextCondLst>
                <p:cond evt="onClick" delay="0">
                  <p:tgtEl>
                    <p:spTgt spid="43012"/>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43012"/>
                </p:tgtEl>
              </p:cMediaNode>
            </p:audio>
          </p:childTnLst>
        </p:cTn>
      </p:par>
    </p:tnLst>
    <p:bldLst>
      <p:bldP spid="430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a:xfrm>
            <a:off x="457200" y="260350"/>
            <a:ext cx="8178800" cy="6264275"/>
          </a:xfrm>
          <a:solidFill>
            <a:srgbClr val="FFFF99"/>
          </a:solidFill>
          <a:ln>
            <a:solidFill>
              <a:schemeClr val="tx1"/>
            </a:solidFill>
          </a:ln>
        </p:spPr>
        <p:txBody>
          <a:bodyPr/>
          <a:lstStyle/>
          <a:p>
            <a:pPr>
              <a:lnSpc>
                <a:spcPct val="90000"/>
              </a:lnSpc>
            </a:pPr>
            <a:r>
              <a:rPr lang="en-US" sz="2400"/>
              <a:t>What kind of wedding did you have?</a:t>
            </a:r>
          </a:p>
          <a:p>
            <a:pPr>
              <a:lnSpc>
                <a:spcPct val="90000"/>
              </a:lnSpc>
            </a:pPr>
            <a:r>
              <a:rPr lang="en-US" sz="2400"/>
              <a:t>What will your family think?</a:t>
            </a:r>
          </a:p>
          <a:p>
            <a:pPr>
              <a:lnSpc>
                <a:spcPct val="90000"/>
              </a:lnSpc>
            </a:pPr>
            <a:r>
              <a:rPr lang="en-US" sz="2400"/>
              <a:t>Where will you live?</a:t>
            </a:r>
          </a:p>
          <a:p>
            <a:pPr>
              <a:lnSpc>
                <a:spcPct val="90000"/>
              </a:lnSpc>
            </a:pPr>
            <a:r>
              <a:rPr lang="en-US" sz="2400"/>
              <a:t>Where will you work. Will both work?</a:t>
            </a:r>
          </a:p>
          <a:p>
            <a:pPr>
              <a:lnSpc>
                <a:spcPct val="90000"/>
              </a:lnSpc>
            </a:pPr>
            <a:r>
              <a:rPr lang="en-US" sz="2400"/>
              <a:t>Who pays for what?</a:t>
            </a:r>
          </a:p>
          <a:p>
            <a:pPr>
              <a:lnSpc>
                <a:spcPct val="90000"/>
              </a:lnSpc>
            </a:pPr>
            <a:r>
              <a:rPr lang="en-US" sz="2400"/>
              <a:t>How many kids will you have?</a:t>
            </a:r>
          </a:p>
          <a:p>
            <a:pPr>
              <a:lnSpc>
                <a:spcPct val="90000"/>
              </a:lnSpc>
            </a:pPr>
            <a:r>
              <a:rPr lang="en-US" sz="2400"/>
              <a:t>Daycare? Nanny? Loss of an income?</a:t>
            </a:r>
          </a:p>
          <a:p>
            <a:pPr>
              <a:lnSpc>
                <a:spcPct val="90000"/>
              </a:lnSpc>
            </a:pPr>
            <a:r>
              <a:rPr lang="en-US" sz="2400"/>
              <a:t>Who will care for the kids?</a:t>
            </a:r>
          </a:p>
          <a:p>
            <a:pPr>
              <a:lnSpc>
                <a:spcPct val="90000"/>
              </a:lnSpc>
            </a:pPr>
            <a:r>
              <a:rPr lang="en-US" sz="2400"/>
              <a:t>How will you raise your children? (schools, religious beliefs, discipline?)</a:t>
            </a:r>
          </a:p>
          <a:p>
            <a:pPr>
              <a:lnSpc>
                <a:spcPct val="90000"/>
              </a:lnSpc>
            </a:pPr>
            <a:r>
              <a:rPr lang="en-US" sz="2400"/>
              <a:t>How will you handle children from previous relationships?</a:t>
            </a:r>
          </a:p>
          <a:p>
            <a:pPr>
              <a:lnSpc>
                <a:spcPct val="90000"/>
              </a:lnSpc>
            </a:pPr>
            <a:r>
              <a:rPr lang="en-US" sz="2400"/>
              <a:t>How will you deal with Thanksgiving, Christmas, Hanukkah, birthdays?</a:t>
            </a:r>
          </a:p>
          <a:p>
            <a:pPr>
              <a:lnSpc>
                <a:spcPct val="90000"/>
              </a:lnSpc>
            </a:pPr>
            <a:r>
              <a:rPr lang="en-US" sz="2400"/>
              <a:t>How will you incorporate former relationships, spouses, children from other marriages into your lives?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t>Do Now:</a:t>
            </a:r>
          </a:p>
        </p:txBody>
      </p:sp>
      <p:sp>
        <p:nvSpPr>
          <p:cNvPr id="36866" name="Rectangle 3"/>
          <p:cNvSpPr>
            <a:spLocks noGrp="1" noChangeArrowheads="1"/>
          </p:cNvSpPr>
          <p:nvPr>
            <p:ph type="body" idx="1"/>
          </p:nvPr>
        </p:nvSpPr>
        <p:spPr>
          <a:xfrm>
            <a:off x="611188" y="3357563"/>
            <a:ext cx="8178800" cy="2335212"/>
          </a:xfrm>
          <a:gradFill rotWithShape="1">
            <a:gsLst>
              <a:gs pos="0">
                <a:srgbClr val="666666"/>
              </a:gs>
              <a:gs pos="50000">
                <a:srgbClr val="DDDDDD"/>
              </a:gs>
              <a:gs pos="100000">
                <a:srgbClr val="666666"/>
              </a:gs>
            </a:gsLst>
            <a:lin ang="18900000" scaled="1"/>
          </a:gradFill>
        </p:spPr>
        <p:txBody>
          <a:bodyPr/>
          <a:lstStyle/>
          <a:p>
            <a:r>
              <a:rPr lang="en-US"/>
              <a:t>Sociological Theories on the role of family by Theory:</a:t>
            </a:r>
          </a:p>
          <a:p>
            <a:r>
              <a:rPr lang="en-US">
                <a:solidFill>
                  <a:srgbClr val="FF0000"/>
                </a:solidFill>
              </a:rPr>
              <a:t>If you could describe your family in one word…what would it be?</a:t>
            </a:r>
          </a:p>
          <a:p>
            <a:pPr>
              <a:buFont typeface="Monotype Sorts"/>
              <a:buNone/>
            </a:pPr>
            <a:endParaRPr lang="en-US">
              <a:solidFill>
                <a:srgbClr val="FF0000"/>
              </a:solidFill>
            </a:endParaRPr>
          </a:p>
        </p:txBody>
      </p:sp>
      <p:pic>
        <p:nvPicPr>
          <p:cNvPr id="36867" name="Picture 5" descr="MP900309373[1]"/>
          <p:cNvPicPr>
            <a:picLocks noChangeAspect="1" noChangeArrowheads="1"/>
          </p:cNvPicPr>
          <p:nvPr/>
        </p:nvPicPr>
        <p:blipFill>
          <a:blip r:embed="rId2"/>
          <a:srcRect/>
          <a:stretch>
            <a:fillRect/>
          </a:stretch>
        </p:blipFill>
        <p:spPr bwMode="auto">
          <a:xfrm>
            <a:off x="6443663" y="404813"/>
            <a:ext cx="1857375" cy="269240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miter lim="800000"/>
            <a:headEnd/>
            <a:tailEnd/>
          </a:ln>
        </p:spPr>
        <p:txBody>
          <a:bodyPr/>
          <a:lstStyle/>
          <a:p>
            <a:fld id="{490D176A-CCD9-4660-B994-F542D4DE13E1}" type="datetime1">
              <a:rPr lang="en-US" smtClean="0"/>
              <a:pPr/>
              <a:t>3/6/2019</a:t>
            </a:fld>
            <a:endParaRPr lang="en-US"/>
          </a:p>
        </p:txBody>
      </p:sp>
      <p:sp>
        <p:nvSpPr>
          <p:cNvPr id="38914" name="Slide Number Placeholder 5"/>
          <p:cNvSpPr>
            <a:spLocks noGrp="1"/>
          </p:cNvSpPr>
          <p:nvPr>
            <p:ph type="sldNum" sz="quarter" idx="12"/>
          </p:nvPr>
        </p:nvSpPr>
        <p:spPr>
          <a:noFill/>
          <a:ln>
            <a:miter lim="800000"/>
            <a:headEnd/>
            <a:tailEnd/>
          </a:ln>
        </p:spPr>
        <p:txBody>
          <a:bodyPr/>
          <a:lstStyle/>
          <a:p>
            <a:fld id="{1C9CF588-ADDA-4071-B00E-1E8E1A3F66B9}" type="slidenum">
              <a:rPr lang="en-US" smtClean="0"/>
              <a:pPr/>
              <a:t>25</a:t>
            </a:fld>
            <a:endParaRPr lang="en-US"/>
          </a:p>
        </p:txBody>
      </p:sp>
      <p:sp>
        <p:nvSpPr>
          <p:cNvPr id="10243" name="Rectangle 3"/>
          <p:cNvSpPr>
            <a:spLocks noGrp="1" noChangeArrowheads="1"/>
          </p:cNvSpPr>
          <p:nvPr>
            <p:ph type="title"/>
          </p:nvPr>
        </p:nvSpPr>
        <p:spPr/>
        <p:txBody>
          <a:bodyPr/>
          <a:lstStyle/>
          <a:p>
            <a:r>
              <a:rPr lang="en-GB" sz="3600"/>
              <a:t>Theories of the family: </a:t>
            </a:r>
            <a:r>
              <a:rPr lang="en-GB" sz="3600">
                <a:solidFill>
                  <a:schemeClr val="accent1"/>
                </a:solidFill>
              </a:rPr>
              <a:t>Functionalism</a:t>
            </a:r>
          </a:p>
        </p:txBody>
      </p:sp>
      <p:sp>
        <p:nvSpPr>
          <p:cNvPr id="10242" name="Rectangle 2"/>
          <p:cNvSpPr>
            <a:spLocks noGrp="1" noChangeArrowheads="1"/>
          </p:cNvSpPr>
          <p:nvPr>
            <p:ph type="body" idx="1"/>
          </p:nvPr>
        </p:nvSpPr>
        <p:spPr/>
        <p:txBody>
          <a:bodyPr/>
          <a:lstStyle/>
          <a:p>
            <a:pPr>
              <a:lnSpc>
                <a:spcPct val="90000"/>
              </a:lnSpc>
            </a:pPr>
            <a:r>
              <a:rPr lang="en-GB" sz="2400"/>
              <a:t>Some sociologists suggest the family is the best organizational basis for society.</a:t>
            </a:r>
          </a:p>
          <a:p>
            <a:pPr>
              <a:lnSpc>
                <a:spcPct val="90000"/>
              </a:lnSpc>
            </a:pPr>
            <a:r>
              <a:rPr lang="en-GB" sz="2400"/>
              <a:t>4 functions of the family: </a:t>
            </a:r>
            <a:r>
              <a:rPr lang="en-GB" sz="2400" b="1"/>
              <a:t>sexual, reproductive, economic </a:t>
            </a:r>
            <a:r>
              <a:rPr lang="en-GB" sz="2400"/>
              <a:t>and </a:t>
            </a:r>
            <a:r>
              <a:rPr lang="en-GB" sz="2400" b="1"/>
              <a:t>educative</a:t>
            </a:r>
            <a:r>
              <a:rPr lang="en-GB" sz="2400"/>
              <a:t> (socialization).</a:t>
            </a:r>
          </a:p>
          <a:p>
            <a:pPr>
              <a:lnSpc>
                <a:spcPct val="90000"/>
              </a:lnSpc>
            </a:pPr>
            <a:r>
              <a:rPr lang="en-GB" sz="2400"/>
              <a:t>Primary socialization – the teaching of societies shared norms and values, and the stabilization of adult personalities – the family provides an arena for adults to let off steam then return calmly to the outside world.</a:t>
            </a:r>
          </a:p>
          <a:p>
            <a:pPr>
              <a:lnSpc>
                <a:spcPct val="90000"/>
              </a:lnSpc>
            </a:pPr>
            <a:r>
              <a:rPr lang="en-GB" sz="2400">
                <a:solidFill>
                  <a:srgbClr val="FF0000"/>
                </a:solidFill>
              </a:rPr>
              <a:t>What did you learn from your family BEFORE Kindergarten so you would fit in?</a:t>
            </a:r>
          </a:p>
          <a:p>
            <a:pPr>
              <a:lnSpc>
                <a:spcPct val="90000"/>
              </a:lnSpc>
            </a:pPr>
            <a:endParaRPr lang="en-GB" sz="2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2">
                                            <p:txEl>
                                              <p:pRg st="0" end="0"/>
                                            </p:txEl>
                                          </p:spTgt>
                                        </p:tgtEl>
                                        <p:attrNameLst>
                                          <p:attrName>style.visibility</p:attrName>
                                        </p:attrNameLst>
                                      </p:cBhvr>
                                      <p:to>
                                        <p:strVal val="visible"/>
                                      </p:to>
                                    </p:set>
                                    <p:anim calcmode="lin" valueType="num">
                                      <p:cBhvr additive="base">
                                        <p:cTn id="13" dur="5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2">
                                            <p:txEl>
                                              <p:pRg st="1" end="1"/>
                                            </p:txEl>
                                          </p:spTgt>
                                        </p:tgtEl>
                                        <p:attrNameLst>
                                          <p:attrName>style.visibility</p:attrName>
                                        </p:attrNameLst>
                                      </p:cBhvr>
                                      <p:to>
                                        <p:strVal val="visible"/>
                                      </p:to>
                                    </p:set>
                                    <p:anim calcmode="lin" valueType="num">
                                      <p:cBhvr additive="base">
                                        <p:cTn id="19"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2">
                                            <p:txEl>
                                              <p:pRg st="2" end="2"/>
                                            </p:txEl>
                                          </p:spTgt>
                                        </p:tgtEl>
                                        <p:attrNameLst>
                                          <p:attrName>style.visibility</p:attrName>
                                        </p:attrNameLst>
                                      </p:cBhvr>
                                      <p:to>
                                        <p:strVal val="visible"/>
                                      </p:to>
                                    </p:set>
                                    <p:anim calcmode="lin" valueType="num">
                                      <p:cBhvr additive="base">
                                        <p:cTn id="25" dur="5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2">
                                            <p:txEl>
                                              <p:pRg st="3" end="3"/>
                                            </p:txEl>
                                          </p:spTgt>
                                        </p:tgtEl>
                                        <p:attrNameLst>
                                          <p:attrName>style.visibility</p:attrName>
                                        </p:attrNameLst>
                                      </p:cBhvr>
                                      <p:to>
                                        <p:strVal val="visible"/>
                                      </p:to>
                                    </p:set>
                                    <p:anim calcmode="lin" valueType="num">
                                      <p:cBhvr additive="base">
                                        <p:cTn id="31" dur="500" fill="hold"/>
                                        <p:tgtEl>
                                          <p:spTgt spid="1024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a:noFill/>
          <a:ln>
            <a:miter lim="800000"/>
            <a:headEnd/>
            <a:tailEnd/>
          </a:ln>
        </p:spPr>
        <p:txBody>
          <a:bodyPr/>
          <a:lstStyle/>
          <a:p>
            <a:fld id="{759F7D6A-A69E-4CFA-B73A-8F9911DDD5A6}" type="datetime1">
              <a:rPr lang="en-US" smtClean="0"/>
              <a:pPr/>
              <a:t>3/6/2019</a:t>
            </a:fld>
            <a:endParaRPr lang="en-US"/>
          </a:p>
        </p:txBody>
      </p:sp>
      <p:sp>
        <p:nvSpPr>
          <p:cNvPr id="39938" name="Slide Number Placeholder 5"/>
          <p:cNvSpPr>
            <a:spLocks noGrp="1"/>
          </p:cNvSpPr>
          <p:nvPr>
            <p:ph type="sldNum" sz="quarter" idx="12"/>
          </p:nvPr>
        </p:nvSpPr>
        <p:spPr>
          <a:noFill/>
          <a:ln>
            <a:miter lim="800000"/>
            <a:headEnd/>
            <a:tailEnd/>
          </a:ln>
        </p:spPr>
        <p:txBody>
          <a:bodyPr/>
          <a:lstStyle/>
          <a:p>
            <a:fld id="{DFCE4791-FAF0-4EEC-B759-3D8A7B8A1178}" type="slidenum">
              <a:rPr lang="en-US" smtClean="0"/>
              <a:pPr/>
              <a:t>26</a:t>
            </a:fld>
            <a:endParaRPr lang="en-US"/>
          </a:p>
        </p:txBody>
      </p:sp>
      <p:sp>
        <p:nvSpPr>
          <p:cNvPr id="39939" name="Rectangle 2"/>
          <p:cNvSpPr>
            <a:spLocks noGrp="1" noChangeArrowheads="1"/>
          </p:cNvSpPr>
          <p:nvPr>
            <p:ph type="title"/>
          </p:nvPr>
        </p:nvSpPr>
        <p:spPr/>
        <p:txBody>
          <a:bodyPr/>
          <a:lstStyle/>
          <a:p>
            <a:r>
              <a:rPr lang="en-GB" sz="3600"/>
              <a:t>Theories of the Family: </a:t>
            </a:r>
            <a:r>
              <a:rPr lang="en-GB" sz="3600">
                <a:solidFill>
                  <a:schemeClr val="accent1"/>
                </a:solidFill>
              </a:rPr>
              <a:t>Marxism</a:t>
            </a:r>
          </a:p>
        </p:txBody>
      </p:sp>
      <p:sp>
        <p:nvSpPr>
          <p:cNvPr id="39940" name="Rectangle 3"/>
          <p:cNvSpPr>
            <a:spLocks noGrp="1" noChangeArrowheads="1"/>
          </p:cNvSpPr>
          <p:nvPr>
            <p:ph type="body" idx="1"/>
          </p:nvPr>
        </p:nvSpPr>
        <p:spPr/>
        <p:txBody>
          <a:bodyPr/>
          <a:lstStyle/>
          <a:p>
            <a:pPr>
              <a:lnSpc>
                <a:spcPct val="90000"/>
              </a:lnSpc>
            </a:pPr>
            <a:r>
              <a:rPr lang="en-GB" sz="2400"/>
              <a:t>Frederick Engels claimed the family only came into existence with the invention of private property.</a:t>
            </a:r>
          </a:p>
          <a:p>
            <a:pPr>
              <a:lnSpc>
                <a:spcPct val="90000"/>
              </a:lnSpc>
            </a:pPr>
            <a:r>
              <a:rPr lang="en-GB" sz="2400"/>
              <a:t>Without the family there could be no effective system of private property because </a:t>
            </a:r>
            <a:r>
              <a:rPr lang="en-GB" sz="2400">
                <a:solidFill>
                  <a:schemeClr val="accent1"/>
                </a:solidFill>
              </a:rPr>
              <a:t>parentage and inheritance</a:t>
            </a:r>
            <a:r>
              <a:rPr lang="en-GB" sz="2400"/>
              <a:t> would be impossible to determine.</a:t>
            </a:r>
          </a:p>
          <a:p>
            <a:pPr>
              <a:lnSpc>
                <a:spcPct val="90000"/>
              </a:lnSpc>
            </a:pPr>
            <a:r>
              <a:rPr lang="en-GB" sz="2400"/>
              <a:t>The family is seen as a means of </a:t>
            </a:r>
            <a:r>
              <a:rPr lang="en-GB" sz="2400">
                <a:solidFill>
                  <a:schemeClr val="accent1"/>
                </a:solidFill>
              </a:rPr>
              <a:t>social control</a:t>
            </a:r>
            <a:r>
              <a:rPr lang="en-GB" sz="2400"/>
              <a:t> and reproduces capitalist society.</a:t>
            </a:r>
          </a:p>
          <a:p>
            <a:pPr>
              <a:lnSpc>
                <a:spcPct val="90000"/>
              </a:lnSpc>
            </a:pPr>
            <a:r>
              <a:rPr lang="en-GB" sz="2400"/>
              <a:t>The family is an </a:t>
            </a:r>
            <a:r>
              <a:rPr lang="en-GB" sz="2400">
                <a:solidFill>
                  <a:schemeClr val="accent1"/>
                </a:solidFill>
              </a:rPr>
              <a:t>exploitative institution</a:t>
            </a:r>
            <a:r>
              <a:rPr lang="en-GB" sz="2400"/>
              <a:t>.</a:t>
            </a:r>
          </a:p>
          <a:p>
            <a:pPr>
              <a:lnSpc>
                <a:spcPct val="90000"/>
              </a:lnSpc>
            </a:pPr>
            <a:r>
              <a:rPr lang="en-GB" sz="2400">
                <a:solidFill>
                  <a:srgbClr val="FF0000"/>
                </a:solidFill>
              </a:rPr>
              <a:t>In modern day – what happens to families financially when there is a divorce?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 calcmode="lin" valueType="num">
                                      <p:cBhvr>
                                        <p:cTn id="7" dur="500" fill="hold"/>
                                        <p:tgtEl>
                                          <p:spTgt spid="3994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4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4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9940">
                                            <p:txEl>
                                              <p:pRg st="1" end="1"/>
                                            </p:txEl>
                                          </p:spTgt>
                                        </p:tgtEl>
                                        <p:attrNameLst>
                                          <p:attrName>style.visibility</p:attrName>
                                        </p:attrNameLst>
                                      </p:cBhvr>
                                      <p:to>
                                        <p:strVal val="visible"/>
                                      </p:to>
                                    </p:set>
                                    <p:anim calcmode="lin" valueType="num">
                                      <p:cBhvr>
                                        <p:cTn id="14" dur="500" fill="hold"/>
                                        <p:tgtEl>
                                          <p:spTgt spid="3994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994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994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9940">
                                            <p:txEl>
                                              <p:pRg st="2" end="2"/>
                                            </p:txEl>
                                          </p:spTgt>
                                        </p:tgtEl>
                                        <p:attrNameLst>
                                          <p:attrName>style.visibility</p:attrName>
                                        </p:attrNameLst>
                                      </p:cBhvr>
                                      <p:to>
                                        <p:strVal val="visible"/>
                                      </p:to>
                                    </p:set>
                                    <p:anim calcmode="lin" valueType="num">
                                      <p:cBhvr>
                                        <p:cTn id="21" dur="500" fill="hold"/>
                                        <p:tgtEl>
                                          <p:spTgt spid="3994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994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994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9940">
                                            <p:txEl>
                                              <p:pRg st="3" end="3"/>
                                            </p:txEl>
                                          </p:spTgt>
                                        </p:tgtEl>
                                        <p:attrNameLst>
                                          <p:attrName>style.visibility</p:attrName>
                                        </p:attrNameLst>
                                      </p:cBhvr>
                                      <p:to>
                                        <p:strVal val="visible"/>
                                      </p:to>
                                    </p:set>
                                    <p:anim calcmode="lin" valueType="num">
                                      <p:cBhvr>
                                        <p:cTn id="28" dur="500" fill="hold"/>
                                        <p:tgtEl>
                                          <p:spTgt spid="3994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994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994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39940">
                                            <p:txEl>
                                              <p:pRg st="4" end="4"/>
                                            </p:txEl>
                                          </p:spTgt>
                                        </p:tgtEl>
                                        <p:attrNameLst>
                                          <p:attrName>style.visibility</p:attrName>
                                        </p:attrNameLst>
                                      </p:cBhvr>
                                      <p:to>
                                        <p:strVal val="visible"/>
                                      </p:to>
                                    </p:set>
                                    <p:animEffect transition="in" filter="fade">
                                      <p:cBhvr>
                                        <p:cTn id="35" dur="800" decel="100000"/>
                                        <p:tgtEl>
                                          <p:spTgt spid="39940">
                                            <p:txEl>
                                              <p:pRg st="4" end="4"/>
                                            </p:txEl>
                                          </p:spTgt>
                                        </p:tgtEl>
                                      </p:cBhvr>
                                    </p:animEffect>
                                    <p:anim calcmode="lin" valueType="num">
                                      <p:cBhvr>
                                        <p:cTn id="36" dur="800" decel="100000" fill="hold"/>
                                        <p:tgtEl>
                                          <p:spTgt spid="39940">
                                            <p:txEl>
                                              <p:pRg st="4" end="4"/>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9940">
                                            <p:txEl>
                                              <p:pRg st="4" end="4"/>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9940">
                                            <p:txEl>
                                              <p:pRg st="4" end="4"/>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9940">
                                            <p:txEl>
                                              <p:pRg st="4" end="4"/>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9940">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ate Placeholder 3"/>
          <p:cNvSpPr>
            <a:spLocks noGrp="1"/>
          </p:cNvSpPr>
          <p:nvPr>
            <p:ph type="dt" sz="quarter" idx="10"/>
          </p:nvPr>
        </p:nvSpPr>
        <p:spPr>
          <a:noFill/>
          <a:ln>
            <a:miter lim="800000"/>
            <a:headEnd/>
            <a:tailEnd/>
          </a:ln>
        </p:spPr>
        <p:txBody>
          <a:bodyPr/>
          <a:lstStyle/>
          <a:p>
            <a:fld id="{A4D38433-3F6E-4D0D-A8B3-B86AD460DD0F}" type="datetime1">
              <a:rPr lang="en-US" smtClean="0"/>
              <a:pPr/>
              <a:t>3/6/2019</a:t>
            </a:fld>
            <a:endParaRPr lang="en-US"/>
          </a:p>
        </p:txBody>
      </p:sp>
      <p:sp>
        <p:nvSpPr>
          <p:cNvPr id="40962" name="Slide Number Placeholder 5"/>
          <p:cNvSpPr>
            <a:spLocks noGrp="1"/>
          </p:cNvSpPr>
          <p:nvPr>
            <p:ph type="sldNum" sz="quarter" idx="12"/>
          </p:nvPr>
        </p:nvSpPr>
        <p:spPr>
          <a:noFill/>
          <a:ln>
            <a:miter lim="800000"/>
            <a:headEnd/>
            <a:tailEnd/>
          </a:ln>
        </p:spPr>
        <p:txBody>
          <a:bodyPr/>
          <a:lstStyle/>
          <a:p>
            <a:fld id="{6B6A5A25-4694-45EE-8223-008918C92F8F}" type="slidenum">
              <a:rPr lang="en-US" smtClean="0"/>
              <a:pPr/>
              <a:t>27</a:t>
            </a:fld>
            <a:endParaRPr lang="en-US"/>
          </a:p>
        </p:txBody>
      </p:sp>
      <p:sp>
        <p:nvSpPr>
          <p:cNvPr id="40963" name="Rectangle 2"/>
          <p:cNvSpPr>
            <a:spLocks noGrp="1" noChangeArrowheads="1"/>
          </p:cNvSpPr>
          <p:nvPr>
            <p:ph type="title"/>
          </p:nvPr>
        </p:nvSpPr>
        <p:spPr/>
        <p:txBody>
          <a:bodyPr/>
          <a:lstStyle/>
          <a:p>
            <a:r>
              <a:rPr lang="en-GB" sz="3600"/>
              <a:t>Theories of the Family: </a:t>
            </a:r>
            <a:r>
              <a:rPr lang="en-GB" sz="3600">
                <a:solidFill>
                  <a:schemeClr val="accent1"/>
                </a:solidFill>
              </a:rPr>
              <a:t>Feminism</a:t>
            </a:r>
          </a:p>
        </p:txBody>
      </p:sp>
      <p:sp>
        <p:nvSpPr>
          <p:cNvPr id="40964" name="Rectangle 3"/>
          <p:cNvSpPr>
            <a:spLocks noGrp="1" noChangeArrowheads="1"/>
          </p:cNvSpPr>
          <p:nvPr>
            <p:ph type="body" idx="1"/>
          </p:nvPr>
        </p:nvSpPr>
        <p:spPr/>
        <p:txBody>
          <a:bodyPr/>
          <a:lstStyle/>
          <a:p>
            <a:pPr>
              <a:lnSpc>
                <a:spcPct val="80000"/>
              </a:lnSpc>
            </a:pPr>
            <a:r>
              <a:rPr lang="en-GB" sz="2000"/>
              <a:t>There are 3 main strand of feminist thought: </a:t>
            </a:r>
            <a:r>
              <a:rPr lang="en-GB" sz="2000">
                <a:solidFill>
                  <a:schemeClr val="accent1"/>
                </a:solidFill>
              </a:rPr>
              <a:t>liberal, radical and Marxist </a:t>
            </a:r>
          </a:p>
          <a:p>
            <a:pPr>
              <a:lnSpc>
                <a:spcPct val="80000"/>
              </a:lnSpc>
            </a:pPr>
            <a:r>
              <a:rPr lang="en-US" sz="2000"/>
              <a:t>All emphasize the central importance of patriarchy (male domination of society) to understanding the family.</a:t>
            </a:r>
          </a:p>
          <a:p>
            <a:pPr>
              <a:lnSpc>
                <a:spcPct val="80000"/>
              </a:lnSpc>
            </a:pPr>
            <a:r>
              <a:rPr lang="en-GB" sz="2000">
                <a:solidFill>
                  <a:schemeClr val="accent1"/>
                </a:solidFill>
              </a:rPr>
              <a:t>Liberal feminists</a:t>
            </a:r>
            <a:r>
              <a:rPr lang="en-GB" sz="2000"/>
              <a:t> assert the family serves the needs of men, reinforces patriarchy and oppresses women. </a:t>
            </a:r>
          </a:p>
          <a:p>
            <a:pPr>
              <a:lnSpc>
                <a:spcPct val="80000"/>
              </a:lnSpc>
            </a:pPr>
            <a:r>
              <a:rPr lang="en-GB" sz="2000">
                <a:solidFill>
                  <a:schemeClr val="accent1"/>
                </a:solidFill>
              </a:rPr>
              <a:t>Radical feminists</a:t>
            </a:r>
            <a:r>
              <a:rPr lang="en-GB" sz="2000"/>
              <a:t> identify gender exploitation as the most fundamental form of domination. The family is seen as an economic system run for the benefit of all men.</a:t>
            </a:r>
          </a:p>
          <a:p>
            <a:pPr>
              <a:lnSpc>
                <a:spcPct val="80000"/>
              </a:lnSpc>
            </a:pPr>
            <a:r>
              <a:rPr lang="en-GB" sz="2000">
                <a:solidFill>
                  <a:schemeClr val="accent1"/>
                </a:solidFill>
              </a:rPr>
              <a:t>Marxist Feminists</a:t>
            </a:r>
            <a:r>
              <a:rPr lang="en-GB" sz="2000"/>
              <a:t> empathise the “double exploitation” of women by capitalism and men. Men take the frustrations born of alienated labor under capitalism out within the family sometimes in the form of physical violence.</a:t>
            </a:r>
          </a:p>
          <a:p>
            <a:pPr>
              <a:lnSpc>
                <a:spcPct val="80000"/>
              </a:lnSpc>
            </a:pPr>
            <a:r>
              <a:rPr lang="en-GB" sz="2000">
                <a:solidFill>
                  <a:srgbClr val="FF0000"/>
                </a:solidFill>
              </a:rPr>
              <a:t>Can you give current day examples of any of these theories in the real world?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Date Placeholder 3"/>
          <p:cNvSpPr>
            <a:spLocks noGrp="1"/>
          </p:cNvSpPr>
          <p:nvPr>
            <p:ph type="dt" sz="quarter" idx="10"/>
          </p:nvPr>
        </p:nvSpPr>
        <p:spPr>
          <a:noFill/>
          <a:ln>
            <a:miter lim="800000"/>
            <a:headEnd/>
            <a:tailEnd/>
          </a:ln>
        </p:spPr>
        <p:txBody>
          <a:bodyPr/>
          <a:lstStyle/>
          <a:p>
            <a:fld id="{4CB2AEE1-6E7D-4FB7-8985-BC921C132B2A}" type="datetime1">
              <a:rPr lang="en-US" smtClean="0"/>
              <a:pPr/>
              <a:t>3/6/2019</a:t>
            </a:fld>
            <a:endParaRPr lang="en-US"/>
          </a:p>
        </p:txBody>
      </p:sp>
      <p:sp>
        <p:nvSpPr>
          <p:cNvPr id="41986" name="Slide Number Placeholder 5"/>
          <p:cNvSpPr>
            <a:spLocks noGrp="1"/>
          </p:cNvSpPr>
          <p:nvPr>
            <p:ph type="sldNum" sz="quarter" idx="12"/>
          </p:nvPr>
        </p:nvSpPr>
        <p:spPr>
          <a:noFill/>
          <a:ln>
            <a:miter lim="800000"/>
            <a:headEnd/>
            <a:tailEnd/>
          </a:ln>
        </p:spPr>
        <p:txBody>
          <a:bodyPr/>
          <a:lstStyle/>
          <a:p>
            <a:fld id="{F43BF7AE-FE45-4F7E-816C-A972895BC011}" type="slidenum">
              <a:rPr lang="en-US" smtClean="0"/>
              <a:pPr/>
              <a:t>28</a:t>
            </a:fld>
            <a:endParaRPr lang="en-US"/>
          </a:p>
        </p:txBody>
      </p:sp>
      <p:sp>
        <p:nvSpPr>
          <p:cNvPr id="41987" name="Rectangle 2"/>
          <p:cNvSpPr>
            <a:spLocks noGrp="1" noChangeArrowheads="1"/>
          </p:cNvSpPr>
          <p:nvPr>
            <p:ph type="title"/>
          </p:nvPr>
        </p:nvSpPr>
        <p:spPr/>
        <p:txBody>
          <a:bodyPr/>
          <a:lstStyle/>
          <a:p>
            <a:r>
              <a:rPr lang="en-GB" sz="3600"/>
              <a:t>Theories of the Family: </a:t>
            </a:r>
            <a:r>
              <a:rPr lang="en-GB" sz="3600">
                <a:solidFill>
                  <a:schemeClr val="accent1"/>
                </a:solidFill>
              </a:rPr>
              <a:t>Interactionist</a:t>
            </a:r>
          </a:p>
        </p:txBody>
      </p:sp>
      <p:sp>
        <p:nvSpPr>
          <p:cNvPr id="41988" name="Rectangle 3"/>
          <p:cNvSpPr>
            <a:spLocks noGrp="1" noChangeArrowheads="1"/>
          </p:cNvSpPr>
          <p:nvPr>
            <p:ph type="body" idx="1"/>
          </p:nvPr>
        </p:nvSpPr>
        <p:spPr/>
        <p:txBody>
          <a:bodyPr/>
          <a:lstStyle/>
          <a:p>
            <a:pPr>
              <a:lnSpc>
                <a:spcPct val="90000"/>
              </a:lnSpc>
            </a:pPr>
            <a:r>
              <a:rPr lang="en-GB"/>
              <a:t>Interactionists take more account of the </a:t>
            </a:r>
            <a:r>
              <a:rPr lang="en-GB">
                <a:solidFill>
                  <a:srgbClr val="FF0000"/>
                </a:solidFill>
              </a:rPr>
              <a:t>meanings </a:t>
            </a:r>
            <a:r>
              <a:rPr lang="en-GB"/>
              <a:t>people attach to the “family” and the actions and interactions which take place within real families</a:t>
            </a:r>
          </a:p>
          <a:p>
            <a:pPr>
              <a:lnSpc>
                <a:spcPct val="90000"/>
              </a:lnSpc>
            </a:pPr>
            <a:r>
              <a:rPr lang="en-GB">
                <a:solidFill>
                  <a:srgbClr val="FF0000"/>
                </a:solidFill>
              </a:rPr>
              <a:t>Who listens to who? Who makes the decisions? Who grounds you? What reasons would Mom ground you? Dad? Who decides vacations, spending</a:t>
            </a:r>
            <a:r>
              <a:rPr lang="en-GB"/>
              <a: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ate Placeholder 3"/>
          <p:cNvSpPr>
            <a:spLocks noGrp="1"/>
          </p:cNvSpPr>
          <p:nvPr>
            <p:ph type="dt" sz="quarter" idx="10"/>
          </p:nvPr>
        </p:nvSpPr>
        <p:spPr>
          <a:noFill/>
          <a:ln>
            <a:miter lim="800000"/>
            <a:headEnd/>
            <a:tailEnd/>
          </a:ln>
        </p:spPr>
        <p:txBody>
          <a:bodyPr/>
          <a:lstStyle/>
          <a:p>
            <a:fld id="{DA757384-E4B7-4B39-B1E1-40C41E25493F}" type="datetime1">
              <a:rPr lang="en-US" smtClean="0"/>
              <a:pPr/>
              <a:t>3/6/2019</a:t>
            </a:fld>
            <a:endParaRPr lang="en-US"/>
          </a:p>
        </p:txBody>
      </p:sp>
      <p:sp>
        <p:nvSpPr>
          <p:cNvPr id="43010" name="Slide Number Placeholder 5"/>
          <p:cNvSpPr>
            <a:spLocks noGrp="1"/>
          </p:cNvSpPr>
          <p:nvPr>
            <p:ph type="sldNum" sz="quarter" idx="12"/>
          </p:nvPr>
        </p:nvSpPr>
        <p:spPr>
          <a:noFill/>
          <a:ln>
            <a:miter lim="800000"/>
            <a:headEnd/>
            <a:tailEnd/>
          </a:ln>
        </p:spPr>
        <p:txBody>
          <a:bodyPr/>
          <a:lstStyle/>
          <a:p>
            <a:fld id="{F8BD27A5-0E99-4FEB-8ACC-A0BC8C88D217}" type="slidenum">
              <a:rPr lang="en-US" smtClean="0"/>
              <a:pPr/>
              <a:t>29</a:t>
            </a:fld>
            <a:endParaRPr lang="en-US"/>
          </a:p>
        </p:txBody>
      </p:sp>
      <p:sp>
        <p:nvSpPr>
          <p:cNvPr id="43011" name="Rectangle 2"/>
          <p:cNvSpPr>
            <a:spLocks noGrp="1" noChangeArrowheads="1"/>
          </p:cNvSpPr>
          <p:nvPr>
            <p:ph type="title"/>
          </p:nvPr>
        </p:nvSpPr>
        <p:spPr/>
        <p:txBody>
          <a:bodyPr/>
          <a:lstStyle/>
          <a:p>
            <a:r>
              <a:rPr lang="en-GB" sz="3600"/>
              <a:t>Theories of the Family: Radical psychiatry</a:t>
            </a:r>
          </a:p>
        </p:txBody>
      </p:sp>
      <p:sp>
        <p:nvSpPr>
          <p:cNvPr id="43012" name="Rectangle 3"/>
          <p:cNvSpPr>
            <a:spLocks noGrp="1" noChangeArrowheads="1"/>
          </p:cNvSpPr>
          <p:nvPr>
            <p:ph type="body" idx="1"/>
          </p:nvPr>
        </p:nvSpPr>
        <p:spPr/>
        <p:txBody>
          <a:bodyPr/>
          <a:lstStyle/>
          <a:p>
            <a:pPr>
              <a:lnSpc>
                <a:spcPct val="90000"/>
              </a:lnSpc>
            </a:pPr>
            <a:r>
              <a:rPr lang="en-GB" sz="2800"/>
              <a:t>Roland Laing takes an interactionist approach and offers insight into the darker side of family life.</a:t>
            </a:r>
          </a:p>
          <a:p>
            <a:pPr>
              <a:lnSpc>
                <a:spcPct val="90000"/>
              </a:lnSpc>
            </a:pPr>
            <a:r>
              <a:rPr lang="en-GB" sz="2800"/>
              <a:t>Families are seen as the </a:t>
            </a:r>
            <a:r>
              <a:rPr lang="en-GB" sz="2800">
                <a:solidFill>
                  <a:srgbClr val="FF0000"/>
                </a:solidFill>
              </a:rPr>
              <a:t>principle cause</a:t>
            </a:r>
            <a:r>
              <a:rPr lang="en-GB" sz="2800"/>
              <a:t> of mental illnesses like borderline personality disorder, depression, and other mental illnesses throughout life </a:t>
            </a:r>
            <a:r>
              <a:rPr lang="en-GB" sz="2800">
                <a:solidFill>
                  <a:srgbClr val="FF0000"/>
                </a:solidFill>
              </a:rPr>
              <a:t>through negative labeling and scapegoating within the family.</a:t>
            </a:r>
          </a:p>
          <a:p>
            <a:pPr>
              <a:lnSpc>
                <a:spcPct val="90000"/>
              </a:lnSpc>
            </a:pPr>
            <a:r>
              <a:rPr lang="en-GB" sz="2800">
                <a:solidFill>
                  <a:srgbClr val="FF0000"/>
                </a:solidFill>
              </a:rPr>
              <a:t>Are families the major cause of our psychological and emotional problems?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4"/>
          <p:cNvSpPr>
            <a:spLocks noGrp="1" noChangeArrowheads="1"/>
          </p:cNvSpPr>
          <p:nvPr>
            <p:ph type="dt" sz="quarter" idx="10"/>
          </p:nvPr>
        </p:nvSpPr>
        <p:spPr>
          <a:noFill/>
          <a:ln>
            <a:miter lim="800000"/>
            <a:headEnd/>
            <a:tailEnd/>
          </a:ln>
        </p:spPr>
        <p:txBody>
          <a:bodyPr/>
          <a:lstStyle/>
          <a:p>
            <a:fld id="{FB3B1B4C-D890-4ACB-A03F-8CEBF1CAE27E}" type="datetime1">
              <a:rPr lang="en-US" smtClean="0"/>
              <a:pPr/>
              <a:t>3/6/2019</a:t>
            </a:fld>
            <a:endParaRPr lang="en-US"/>
          </a:p>
        </p:txBody>
      </p:sp>
      <p:sp>
        <p:nvSpPr>
          <p:cNvPr id="17410" name="Rectangle 5"/>
          <p:cNvSpPr>
            <a:spLocks noGrp="1" noChangeArrowheads="1"/>
          </p:cNvSpPr>
          <p:nvPr>
            <p:ph type="ftr" sz="quarter" idx="11"/>
          </p:nvPr>
        </p:nvSpPr>
        <p:spPr>
          <a:noFill/>
          <a:ln>
            <a:miter lim="800000"/>
            <a:headEnd/>
            <a:tailEnd/>
          </a:ln>
        </p:spPr>
        <p:txBody>
          <a:bodyPr/>
          <a:lstStyle/>
          <a:p>
            <a:r>
              <a:rPr lang="en-US"/>
              <a:t>Andy Walker Learning Online</a:t>
            </a:r>
          </a:p>
        </p:txBody>
      </p:sp>
      <p:sp>
        <p:nvSpPr>
          <p:cNvPr id="17411" name="Rectangle 6"/>
          <p:cNvSpPr>
            <a:spLocks noGrp="1" noChangeArrowheads="1"/>
          </p:cNvSpPr>
          <p:nvPr>
            <p:ph type="sldNum" sz="quarter" idx="12"/>
          </p:nvPr>
        </p:nvSpPr>
        <p:spPr>
          <a:noFill/>
          <a:ln>
            <a:miter lim="800000"/>
            <a:headEnd/>
            <a:tailEnd/>
          </a:ln>
        </p:spPr>
        <p:txBody>
          <a:bodyPr/>
          <a:lstStyle/>
          <a:p>
            <a:fld id="{69F567EF-220A-4A85-AE30-B6B3619E22E6}" type="slidenum">
              <a:rPr lang="en-US" smtClean="0"/>
              <a:pPr/>
              <a:t>3</a:t>
            </a:fld>
            <a:endParaRPr lang="en-US"/>
          </a:p>
        </p:txBody>
      </p:sp>
      <p:sp>
        <p:nvSpPr>
          <p:cNvPr id="4102" name="Rectangle 6"/>
          <p:cNvSpPr>
            <a:spLocks noGrp="1" noChangeArrowheads="1"/>
          </p:cNvSpPr>
          <p:nvPr>
            <p:ph type="ctrTitle"/>
          </p:nvPr>
        </p:nvSpPr>
        <p:spPr/>
        <p:txBody>
          <a:bodyPr/>
          <a:lstStyle/>
          <a:p>
            <a:r>
              <a:rPr lang="en-GB" sz="3600"/>
              <a:t>Families and Households: Definitions</a:t>
            </a:r>
          </a:p>
        </p:txBody>
      </p:sp>
      <p:sp>
        <p:nvSpPr>
          <p:cNvPr id="4103" name="Rectangle 7"/>
          <p:cNvSpPr>
            <a:spLocks noGrp="1" noChangeArrowheads="1"/>
          </p:cNvSpPr>
          <p:nvPr>
            <p:ph type="subTitle" idx="1"/>
          </p:nvPr>
        </p:nvSpPr>
        <p:spPr>
          <a:xfrm>
            <a:off x="1763713" y="2924175"/>
            <a:ext cx="6400800" cy="1771650"/>
          </a:xfrm>
        </p:spPr>
        <p:txBody>
          <a:bodyPr/>
          <a:lstStyle/>
          <a:p>
            <a:pPr>
              <a:lnSpc>
                <a:spcPct val="80000"/>
              </a:lnSpc>
              <a:buFont typeface="Monotype Sorts"/>
              <a:buNone/>
            </a:pPr>
            <a:r>
              <a:rPr lang="en-GB" sz="2000"/>
              <a:t>Family, household kin, extended, nuclear, reconstituted, household, non-traditional family.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0-#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3">
                                            <p:txEl>
                                              <p:pRg st="0" end="0"/>
                                            </p:txEl>
                                          </p:spTgt>
                                        </p:tgtEl>
                                        <p:attrNameLst>
                                          <p:attrName>style.visibility</p:attrName>
                                        </p:attrNameLst>
                                      </p:cBhvr>
                                      <p:to>
                                        <p:strVal val="visible"/>
                                      </p:to>
                                    </p:set>
                                    <p:anim calcmode="lin" valueType="num">
                                      <p:cBhvr additive="base">
                                        <p:cTn id="13" dur="500" fill="hold"/>
                                        <p:tgtEl>
                                          <p:spTgt spid="41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t>What have we learned?</a:t>
            </a:r>
          </a:p>
        </p:txBody>
      </p:sp>
      <p:sp>
        <p:nvSpPr>
          <p:cNvPr id="44034" name="Content Placeholder 2"/>
          <p:cNvSpPr>
            <a:spLocks noGrp="1"/>
          </p:cNvSpPr>
          <p:nvPr>
            <p:ph idx="1"/>
          </p:nvPr>
        </p:nvSpPr>
        <p:spPr/>
        <p:txBody>
          <a:bodyPr/>
          <a:lstStyle/>
          <a:p>
            <a:r>
              <a:rPr lang="en-US"/>
              <a:t>What is the historical role of marriage?</a:t>
            </a:r>
          </a:p>
          <a:p>
            <a:r>
              <a:rPr lang="en-US"/>
              <a:t>What did Marx have to say about marriage?</a:t>
            </a:r>
          </a:p>
          <a:p>
            <a:r>
              <a:rPr lang="en-US"/>
              <a:t>What are some changes in marriage over the past 60 years?</a:t>
            </a:r>
          </a:p>
          <a:p>
            <a:r>
              <a:rPr lang="en-US"/>
              <a:t>What are some Theories of families and their impact on us?</a:t>
            </a:r>
          </a:p>
        </p:txBody>
      </p:sp>
      <p:sp>
        <p:nvSpPr>
          <p:cNvPr id="44035" name="Date Placeholder 3"/>
          <p:cNvSpPr>
            <a:spLocks noGrp="1"/>
          </p:cNvSpPr>
          <p:nvPr>
            <p:ph type="dt" sz="quarter" idx="10"/>
          </p:nvPr>
        </p:nvSpPr>
        <p:spPr>
          <a:noFill/>
          <a:ln>
            <a:miter lim="800000"/>
            <a:headEnd/>
            <a:tailEnd/>
          </a:ln>
        </p:spPr>
        <p:txBody>
          <a:bodyPr/>
          <a:lstStyle/>
          <a:p>
            <a:fld id="{1EE19C3E-D1F1-4890-BD90-8830CE01B5B0}" type="datetime1">
              <a:rPr lang="en-US" smtClean="0"/>
              <a:pPr/>
              <a:t>3/6/2019</a:t>
            </a:fld>
            <a:endParaRPr lang="en-US"/>
          </a:p>
        </p:txBody>
      </p:sp>
      <p:sp>
        <p:nvSpPr>
          <p:cNvPr id="44036" name="Slide Number Placeholder 5"/>
          <p:cNvSpPr>
            <a:spLocks noGrp="1"/>
          </p:cNvSpPr>
          <p:nvPr>
            <p:ph type="sldNum" sz="quarter" idx="12"/>
          </p:nvPr>
        </p:nvSpPr>
        <p:spPr>
          <a:noFill/>
          <a:ln>
            <a:miter lim="800000"/>
            <a:headEnd/>
            <a:tailEnd/>
          </a:ln>
        </p:spPr>
        <p:txBody>
          <a:bodyPr/>
          <a:lstStyle/>
          <a:p>
            <a:fld id="{97FE610C-4511-4920-BDBE-5CC0015A5BD8}" type="slidenum">
              <a:rPr lang="en-US" smtClean="0"/>
              <a:pPr/>
              <a:t>30</a:t>
            </a:fld>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06400" y="228600"/>
            <a:ext cx="7772400" cy="392113"/>
          </a:xfrm>
        </p:spPr>
        <p:txBody>
          <a:bodyPr/>
          <a:lstStyle/>
          <a:p>
            <a:r>
              <a:rPr lang="en-US" sz="3600"/>
              <a:t>Final Sociology Project</a:t>
            </a:r>
          </a:p>
        </p:txBody>
      </p:sp>
      <p:sp>
        <p:nvSpPr>
          <p:cNvPr id="46083" name="Rectangle 3"/>
          <p:cNvSpPr>
            <a:spLocks noGrp="1" noChangeArrowheads="1"/>
          </p:cNvSpPr>
          <p:nvPr>
            <p:ph type="body" idx="1"/>
          </p:nvPr>
        </p:nvSpPr>
        <p:spPr>
          <a:xfrm>
            <a:off x="468313" y="692150"/>
            <a:ext cx="8178800" cy="5905500"/>
          </a:xfrm>
          <a:solidFill>
            <a:schemeClr val="bg1"/>
          </a:solidFill>
        </p:spPr>
        <p:txBody>
          <a:bodyPr/>
          <a:lstStyle/>
          <a:p>
            <a:pPr>
              <a:lnSpc>
                <a:spcPct val="80000"/>
              </a:lnSpc>
            </a:pPr>
            <a:r>
              <a:rPr lang="en-US" sz="1200" i="1"/>
              <a:t>Choose one of the below Sociology Projects and complete by January 18th 2012:</a:t>
            </a:r>
            <a:endParaRPr lang="en-US" sz="1200" b="1"/>
          </a:p>
          <a:p>
            <a:pPr>
              <a:lnSpc>
                <a:spcPct val="80000"/>
              </a:lnSpc>
            </a:pPr>
            <a:r>
              <a:rPr lang="en-US" sz="1200" b="1"/>
              <a:t>Sociological Analysis of Age and Stage of Life:</a:t>
            </a:r>
            <a:endParaRPr lang="en-US" sz="1200"/>
          </a:p>
          <a:p>
            <a:pPr>
              <a:lnSpc>
                <a:spcPct val="80000"/>
              </a:lnSpc>
            </a:pPr>
            <a:r>
              <a:rPr lang="en-US" sz="1200"/>
              <a:t>Interview three people of different ages. They can be family members if you wish. Ideally you would have someone in young adulthood, (maybe a college student or someone just moving out on their own), an adult with children ages 25 through 50, and an older person like a Grandparent over 60 years of age.</a:t>
            </a:r>
            <a:endParaRPr lang="en-US" sz="1200" b="1"/>
          </a:p>
          <a:p>
            <a:pPr>
              <a:lnSpc>
                <a:spcPct val="80000"/>
              </a:lnSpc>
            </a:pPr>
            <a:r>
              <a:rPr lang="en-US" sz="1200" b="1"/>
              <a:t>You should prepare and ask them questions about </a:t>
            </a:r>
            <a:endParaRPr lang="en-US" sz="1200"/>
          </a:p>
          <a:p>
            <a:pPr>
              <a:lnSpc>
                <a:spcPct val="80000"/>
              </a:lnSpc>
              <a:buFont typeface="Monotype Sorts"/>
              <a:buNone/>
            </a:pPr>
            <a:r>
              <a:rPr lang="en-US" sz="1200"/>
              <a:t>What their goals were when they were younger, and did they reach them?</a:t>
            </a:r>
          </a:p>
          <a:p>
            <a:pPr>
              <a:lnSpc>
                <a:spcPct val="80000"/>
              </a:lnSpc>
              <a:buFont typeface="Monotype Sorts"/>
              <a:buNone/>
            </a:pPr>
            <a:r>
              <a:rPr lang="en-US" sz="1200"/>
              <a:t>How did their goals change as they aged?</a:t>
            </a:r>
          </a:p>
          <a:p>
            <a:pPr>
              <a:lnSpc>
                <a:spcPct val="80000"/>
              </a:lnSpc>
              <a:buFont typeface="Monotype Sorts"/>
              <a:buNone/>
            </a:pPr>
            <a:r>
              <a:rPr lang="en-US" sz="1200"/>
              <a:t>Were there any life events that caused them to change their life goals?</a:t>
            </a:r>
          </a:p>
          <a:p>
            <a:pPr>
              <a:lnSpc>
                <a:spcPct val="80000"/>
              </a:lnSpc>
              <a:buFont typeface="Monotype Sorts"/>
              <a:buNone/>
            </a:pPr>
            <a:r>
              <a:rPr lang="en-US" sz="1200"/>
              <a:t>What are their current life goals for the future?</a:t>
            </a:r>
          </a:p>
          <a:p>
            <a:pPr>
              <a:lnSpc>
                <a:spcPct val="80000"/>
              </a:lnSpc>
              <a:buFont typeface="Monotype Sorts"/>
              <a:buNone/>
            </a:pPr>
            <a:r>
              <a:rPr lang="en-US" sz="1200"/>
              <a:t>What surprised them the most about life so far?</a:t>
            </a:r>
          </a:p>
          <a:p>
            <a:pPr>
              <a:lnSpc>
                <a:spcPct val="80000"/>
              </a:lnSpc>
              <a:buFont typeface="Monotype Sorts"/>
              <a:buNone/>
            </a:pPr>
            <a:r>
              <a:rPr lang="en-US" sz="1200"/>
              <a:t>What do they feel the “best” age is, and why?</a:t>
            </a:r>
            <a:endParaRPr lang="en-US" sz="1200" b="1"/>
          </a:p>
          <a:p>
            <a:pPr>
              <a:lnSpc>
                <a:spcPct val="80000"/>
              </a:lnSpc>
            </a:pPr>
            <a:r>
              <a:rPr lang="en-US" sz="1200" b="1"/>
              <a:t>Sociological Analysis of Children’s Literature: Then &amp; Now</a:t>
            </a:r>
            <a:endParaRPr lang="en-US" sz="1200"/>
          </a:p>
          <a:p>
            <a:pPr>
              <a:lnSpc>
                <a:spcPct val="80000"/>
              </a:lnSpc>
              <a:buFont typeface="Monotype Sorts"/>
              <a:buNone/>
            </a:pPr>
            <a:r>
              <a:rPr lang="en-US" sz="1200"/>
              <a:t>Visit a local book store and look at the children’s book section. Find book from when you were a child and look at them. You could bring a parent and they could do the same from their childhood if they like. Now find the most current children’s books and make a comparison on how children, children’s interests and lifestyles and the world itself has changed based on the type of books written for children today.  Explain what your favorite books were and why and how they are the same or different than what is out there today.</a:t>
            </a:r>
          </a:p>
          <a:p>
            <a:pPr>
              <a:lnSpc>
                <a:spcPct val="80000"/>
              </a:lnSpc>
              <a:buFont typeface="Monotype Sorts"/>
              <a:buNone/>
            </a:pPr>
            <a:r>
              <a:rPr lang="en-US" sz="1200"/>
              <a:t>We currently live in a politically correct age. Design and complete the world’s most tolerant inclusive children’s book that includes as many groups, subgroups, cultures, sub cultures, counter cultures, and family patterns as possible.  </a:t>
            </a:r>
            <a:endParaRPr lang="en-US" sz="1200" b="1"/>
          </a:p>
          <a:p>
            <a:pPr>
              <a:lnSpc>
                <a:spcPct val="80000"/>
              </a:lnSpc>
            </a:pPr>
            <a:r>
              <a:rPr lang="en-US" sz="1200" b="1"/>
              <a:t>Sociology and Society: Design a High School that will provide students with what they need for the future.</a:t>
            </a:r>
            <a:endParaRPr lang="en-US" sz="1200"/>
          </a:p>
          <a:p>
            <a:pPr>
              <a:lnSpc>
                <a:spcPct val="80000"/>
              </a:lnSpc>
              <a:buFont typeface="Monotype Sorts"/>
              <a:buNone/>
            </a:pPr>
            <a:r>
              <a:rPr lang="en-US" sz="1200"/>
              <a:t>Design a school and a school program that would be ideal for an adolescent of the 21st century. You can draw/design the school, create a new curriculum, schedule, types of programs, period schedules,  and anything else that you believe would do the following things:</a:t>
            </a:r>
          </a:p>
          <a:p>
            <a:pPr>
              <a:lnSpc>
                <a:spcPct val="80000"/>
              </a:lnSpc>
              <a:buFont typeface="Monotype Sorts"/>
              <a:buNone/>
            </a:pPr>
            <a:r>
              <a:rPr lang="en-US" sz="1200"/>
              <a:t>Prepare the current adolescent generation for their specific future in society</a:t>
            </a:r>
          </a:p>
          <a:p>
            <a:pPr>
              <a:lnSpc>
                <a:spcPct val="80000"/>
              </a:lnSpc>
              <a:buFont typeface="Monotype Sorts"/>
              <a:buNone/>
            </a:pPr>
            <a:r>
              <a:rPr lang="en-US" sz="1200"/>
              <a:t>Be realistic of the inequity of human beings in reference to economics, emotional and physical and social differences among adolescents. Remember….the goal is to create a high school that will create an environment where adolescents will not only flourish, but be prepared to take care of themselves in the future.</a:t>
            </a:r>
          </a:p>
          <a:p>
            <a:pPr>
              <a:lnSpc>
                <a:spcPct val="80000"/>
              </a:lnSpc>
              <a:buFont typeface="Monotype Sorts"/>
              <a:buNone/>
            </a:pPr>
            <a:r>
              <a:rPr lang="en-US" sz="1200"/>
              <a:t>Be sure to explain why you made the decisions you did. You can create this as a packet with drawings or create a PowerPoint that will also explain your decisions. (You may need to hand this one prior to January 18th in order to present it.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miter lim="800000"/>
            <a:headEnd/>
            <a:tailEnd/>
          </a:ln>
        </p:spPr>
        <p:txBody>
          <a:bodyPr/>
          <a:lstStyle/>
          <a:p>
            <a:fld id="{09E683FC-7804-461B-BEF0-16FA997E7513}" type="datetime1">
              <a:rPr lang="en-US" smtClean="0"/>
              <a:pPr/>
              <a:t>3/6/2019</a:t>
            </a:fld>
            <a:endParaRPr lang="en-US"/>
          </a:p>
        </p:txBody>
      </p:sp>
      <p:sp>
        <p:nvSpPr>
          <p:cNvPr id="18434" name="Footer Placeholder 4"/>
          <p:cNvSpPr>
            <a:spLocks noGrp="1"/>
          </p:cNvSpPr>
          <p:nvPr>
            <p:ph type="ftr" sz="quarter" idx="11"/>
          </p:nvPr>
        </p:nvSpPr>
        <p:spPr>
          <a:noFill/>
          <a:ln>
            <a:miter lim="800000"/>
            <a:headEnd/>
            <a:tailEnd/>
          </a:ln>
        </p:spPr>
        <p:txBody>
          <a:bodyPr/>
          <a:lstStyle/>
          <a:p>
            <a:r>
              <a:rPr lang="en-US"/>
              <a:t>Andy Walker Learning Online</a:t>
            </a:r>
          </a:p>
        </p:txBody>
      </p:sp>
      <p:sp>
        <p:nvSpPr>
          <p:cNvPr id="18435" name="Slide Number Placeholder 5"/>
          <p:cNvSpPr>
            <a:spLocks noGrp="1"/>
          </p:cNvSpPr>
          <p:nvPr>
            <p:ph type="sldNum" sz="quarter" idx="12"/>
          </p:nvPr>
        </p:nvSpPr>
        <p:spPr>
          <a:noFill/>
          <a:ln>
            <a:miter lim="800000"/>
            <a:headEnd/>
            <a:tailEnd/>
          </a:ln>
        </p:spPr>
        <p:txBody>
          <a:bodyPr/>
          <a:lstStyle/>
          <a:p>
            <a:fld id="{ACE269A5-9F97-4439-A3D5-D4C4A70F8810}" type="slidenum">
              <a:rPr lang="en-US" smtClean="0"/>
              <a:pPr/>
              <a:t>4</a:t>
            </a:fld>
            <a:endParaRPr lang="en-US"/>
          </a:p>
        </p:txBody>
      </p:sp>
      <p:sp>
        <p:nvSpPr>
          <p:cNvPr id="2051" name="Rectangle 3"/>
          <p:cNvSpPr>
            <a:spLocks noGrp="1" noChangeArrowheads="1"/>
          </p:cNvSpPr>
          <p:nvPr>
            <p:ph type="title"/>
          </p:nvPr>
        </p:nvSpPr>
        <p:spPr/>
        <p:txBody>
          <a:bodyPr/>
          <a:lstStyle/>
          <a:p>
            <a:r>
              <a:rPr lang="en-GB"/>
              <a:t>Family and Kin</a:t>
            </a:r>
          </a:p>
        </p:txBody>
      </p:sp>
      <p:sp>
        <p:nvSpPr>
          <p:cNvPr id="2050" name="Rectangle 2"/>
          <p:cNvSpPr>
            <a:spLocks noGrp="1" noChangeArrowheads="1"/>
          </p:cNvSpPr>
          <p:nvPr>
            <p:ph type="body" idx="1"/>
          </p:nvPr>
        </p:nvSpPr>
        <p:spPr/>
        <p:txBody>
          <a:bodyPr/>
          <a:lstStyle/>
          <a:p>
            <a:pPr>
              <a:lnSpc>
                <a:spcPct val="90000"/>
              </a:lnSpc>
              <a:buFont typeface="Monotype Sorts"/>
              <a:buNone/>
            </a:pPr>
            <a:r>
              <a:rPr lang="en-GB" sz="4000" b="1"/>
              <a:t>Family = </a:t>
            </a:r>
            <a:r>
              <a:rPr lang="en-GB" sz="4000"/>
              <a:t>group of people living together related by blood or marriage who support themselves economically/emotionally.</a:t>
            </a:r>
          </a:p>
          <a:p>
            <a:pPr>
              <a:lnSpc>
                <a:spcPct val="90000"/>
              </a:lnSpc>
              <a:buFont typeface="Monotype Sorts"/>
              <a:buNone/>
            </a:pPr>
            <a:r>
              <a:rPr lang="en-GB" sz="4000" b="1"/>
              <a:t>Kin = </a:t>
            </a:r>
            <a:r>
              <a:rPr lang="en-GB" sz="4000"/>
              <a:t>wider collection of related people beyond the immediate family.</a:t>
            </a:r>
          </a:p>
          <a:p>
            <a:pPr>
              <a:lnSpc>
                <a:spcPct val="90000"/>
              </a:lnSpc>
              <a:buFont typeface="Monotype Sorts"/>
              <a:buNone/>
            </a:pPr>
            <a:endParaRPr lang="en-GB" b="1" u="sng"/>
          </a:p>
          <a:p>
            <a:pPr>
              <a:lnSpc>
                <a:spcPct val="90000"/>
              </a:lnSpc>
              <a:buFont typeface="Monotype Sorts"/>
              <a:buNone/>
            </a:pPr>
            <a:endParaRPr lang="en-GB" b="1"/>
          </a:p>
          <a:p>
            <a:pPr>
              <a:lnSpc>
                <a:spcPct val="90000"/>
              </a:lnSpc>
            </a:pPr>
            <a:endParaRPr lang="en-GB"/>
          </a:p>
          <a:p>
            <a:pPr>
              <a:lnSpc>
                <a:spcPct val="90000"/>
              </a:lnSpc>
            </a:pPr>
            <a:endParaRPr lang="en-GB" sz="4000"/>
          </a:p>
        </p:txBody>
      </p:sp>
      <p:sp>
        <p:nvSpPr>
          <p:cNvPr id="18438" name="TextBox 1"/>
          <p:cNvSpPr txBox="1">
            <a:spLocks noChangeArrowheads="1"/>
          </p:cNvSpPr>
          <p:nvPr/>
        </p:nvSpPr>
        <p:spPr bwMode="auto">
          <a:xfrm>
            <a:off x="3160713" y="6308725"/>
            <a:ext cx="2808287" cy="461963"/>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50">
                                            <p:txEl>
                                              <p:pRg st="0" end="0"/>
                                            </p:txEl>
                                          </p:spTgt>
                                        </p:tgtEl>
                                        <p:attrNameLst>
                                          <p:attrName>style.visibility</p:attrName>
                                        </p:attrNameLst>
                                      </p:cBhvr>
                                      <p:to>
                                        <p:strVal val="visible"/>
                                      </p:to>
                                    </p:set>
                                    <p:animEffect transition="in" filter="fade">
                                      <p:cBhvr>
                                        <p:cTn id="12" dur="1000"/>
                                        <p:tgtEl>
                                          <p:spTgt spid="2050">
                                            <p:txEl>
                                              <p:pRg st="0" end="0"/>
                                            </p:txEl>
                                          </p:spTgt>
                                        </p:tgtEl>
                                      </p:cBhvr>
                                    </p:animEffect>
                                    <p:anim calcmode="lin" valueType="num">
                                      <p:cBhvr>
                                        <p:cTn id="13" dur="1000" fill="hold"/>
                                        <p:tgtEl>
                                          <p:spTgt spid="205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050">
                                            <p:txEl>
                                              <p:pRg st="1" end="1"/>
                                            </p:txEl>
                                          </p:spTgt>
                                        </p:tgtEl>
                                        <p:attrNameLst>
                                          <p:attrName>style.visibility</p:attrName>
                                        </p:attrNameLst>
                                      </p:cBhvr>
                                      <p:to>
                                        <p:strVal val="visible"/>
                                      </p:to>
                                    </p:set>
                                    <p:animEffect transition="in" filter="fade">
                                      <p:cBhvr>
                                        <p:cTn id="19" dur="1000"/>
                                        <p:tgtEl>
                                          <p:spTgt spid="2050">
                                            <p:txEl>
                                              <p:pRg st="1" end="1"/>
                                            </p:txEl>
                                          </p:spTgt>
                                        </p:tgtEl>
                                      </p:cBhvr>
                                    </p:animEffect>
                                    <p:anim calcmode="lin" valueType="num">
                                      <p:cBhvr>
                                        <p:cTn id="20" dur="1000" fill="hold"/>
                                        <p:tgtEl>
                                          <p:spTgt spid="205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Date Placeholder 3"/>
          <p:cNvSpPr>
            <a:spLocks noGrp="1"/>
          </p:cNvSpPr>
          <p:nvPr>
            <p:ph type="dt" sz="quarter" idx="10"/>
          </p:nvPr>
        </p:nvSpPr>
        <p:spPr>
          <a:noFill/>
          <a:ln>
            <a:miter lim="800000"/>
            <a:headEnd/>
            <a:tailEnd/>
          </a:ln>
        </p:spPr>
        <p:txBody>
          <a:bodyPr/>
          <a:lstStyle/>
          <a:p>
            <a:fld id="{F0BB5323-C180-433F-8665-36ABA1591A72}" type="datetime1">
              <a:rPr lang="en-US" smtClean="0"/>
              <a:pPr/>
              <a:t>3/6/2019</a:t>
            </a:fld>
            <a:endParaRPr lang="en-US"/>
          </a:p>
        </p:txBody>
      </p:sp>
      <p:sp>
        <p:nvSpPr>
          <p:cNvPr id="19458" name="Slide Number Placeholder 5"/>
          <p:cNvSpPr>
            <a:spLocks noGrp="1"/>
          </p:cNvSpPr>
          <p:nvPr>
            <p:ph type="sldNum" sz="quarter" idx="12"/>
          </p:nvPr>
        </p:nvSpPr>
        <p:spPr>
          <a:noFill/>
          <a:ln>
            <a:miter lim="800000"/>
            <a:headEnd/>
            <a:tailEnd/>
          </a:ln>
        </p:spPr>
        <p:txBody>
          <a:bodyPr/>
          <a:lstStyle/>
          <a:p>
            <a:fld id="{AC2A8699-51CB-49BC-9D0B-274F828EA41D}" type="slidenum">
              <a:rPr lang="en-US" smtClean="0"/>
              <a:pPr/>
              <a:t>5</a:t>
            </a:fld>
            <a:endParaRPr lang="en-US"/>
          </a:p>
        </p:txBody>
      </p:sp>
      <p:sp>
        <p:nvSpPr>
          <p:cNvPr id="1026" name="Rectangle 2"/>
          <p:cNvSpPr>
            <a:spLocks noGrp="1" noChangeArrowheads="1"/>
          </p:cNvSpPr>
          <p:nvPr>
            <p:ph type="title"/>
          </p:nvPr>
        </p:nvSpPr>
        <p:spPr/>
        <p:txBody>
          <a:bodyPr/>
          <a:lstStyle/>
          <a:p>
            <a:r>
              <a:rPr lang="en-GB" sz="2400" dirty="0"/>
              <a:t>Types of Families: Nuclear</a:t>
            </a:r>
            <a:r>
              <a:rPr lang="en-GB" sz="3600" dirty="0"/>
              <a:t> </a:t>
            </a:r>
            <a:br>
              <a:rPr lang="en-GB" sz="3600"/>
            </a:br>
            <a:endParaRPr lang="en-GB" sz="3600" dirty="0"/>
          </a:p>
        </p:txBody>
      </p:sp>
      <p:sp>
        <p:nvSpPr>
          <p:cNvPr id="1027" name="Rectangle 3"/>
          <p:cNvSpPr>
            <a:spLocks noGrp="1" noChangeArrowheads="1"/>
          </p:cNvSpPr>
          <p:nvPr>
            <p:ph type="body" idx="1"/>
          </p:nvPr>
        </p:nvSpPr>
        <p:spPr>
          <a:xfrm>
            <a:off x="493713" y="5157788"/>
            <a:ext cx="8178800" cy="893762"/>
          </a:xfrm>
        </p:spPr>
        <p:txBody>
          <a:bodyPr/>
          <a:lstStyle/>
          <a:p>
            <a:pPr>
              <a:lnSpc>
                <a:spcPct val="80000"/>
              </a:lnSpc>
            </a:pPr>
            <a:r>
              <a:rPr lang="en-GB" sz="2400"/>
              <a:t>Nuclear family – is made up of no more than two generations (parents and children).</a:t>
            </a:r>
          </a:p>
          <a:p>
            <a:pPr>
              <a:lnSpc>
                <a:spcPct val="80000"/>
              </a:lnSpc>
              <a:buFont typeface="Monotype Sorts"/>
              <a:buNone/>
            </a:pPr>
            <a:endParaRPr lang="en-GB" sz="2400"/>
          </a:p>
        </p:txBody>
      </p:sp>
      <p:pic>
        <p:nvPicPr>
          <p:cNvPr id="1030" name="Picture 6"/>
          <p:cNvPicPr>
            <a:picLocks noChangeAspect="1" noChangeArrowheads="1"/>
          </p:cNvPicPr>
          <p:nvPr/>
        </p:nvPicPr>
        <p:blipFill>
          <a:blip r:embed="rId2"/>
          <a:srcRect/>
          <a:stretch>
            <a:fillRect/>
          </a:stretch>
        </p:blipFill>
        <p:spPr bwMode="auto">
          <a:xfrm>
            <a:off x="395288" y="1844675"/>
            <a:ext cx="3733800" cy="3086100"/>
          </a:xfrm>
          <a:prstGeom prst="rect">
            <a:avLst/>
          </a:prstGeom>
          <a:noFill/>
          <a:ln w="9525">
            <a:noFill/>
            <a:miter lim="800000"/>
            <a:headEnd/>
            <a:tailEnd/>
          </a:ln>
        </p:spPr>
      </p:pic>
      <p:pic>
        <p:nvPicPr>
          <p:cNvPr id="19462" name="Picture 8" descr="thumbnail"/>
          <p:cNvPicPr>
            <a:picLocks noChangeAspect="1" noChangeArrowheads="1"/>
          </p:cNvPicPr>
          <p:nvPr/>
        </p:nvPicPr>
        <p:blipFill>
          <a:blip r:embed="rId3"/>
          <a:srcRect/>
          <a:stretch>
            <a:fillRect/>
          </a:stretch>
        </p:blipFill>
        <p:spPr bwMode="auto">
          <a:xfrm>
            <a:off x="4932363" y="1773238"/>
            <a:ext cx="2820987" cy="28209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additive="base">
                                        <p:cTn id="12"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heel(1)">
                                      <p:cBhvr>
                                        <p:cTn id="18"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a:srcRect/>
          <a:stretch>
            <a:fillRect/>
          </a:stretch>
        </p:blipFill>
        <p:spPr bwMode="auto">
          <a:xfrm>
            <a:off x="323850" y="1484313"/>
            <a:ext cx="3527425" cy="2352675"/>
          </a:xfrm>
          <a:prstGeom prst="rect">
            <a:avLst/>
          </a:prstGeom>
          <a:noFill/>
          <a:ln w="9525">
            <a:noFill/>
            <a:miter lim="800000"/>
            <a:headEnd/>
            <a:tailEnd/>
          </a:ln>
        </p:spPr>
      </p:pic>
      <p:sp>
        <p:nvSpPr>
          <p:cNvPr id="2" name="Title 1"/>
          <p:cNvSpPr>
            <a:spLocks noGrp="1"/>
          </p:cNvSpPr>
          <p:nvPr>
            <p:ph type="title"/>
          </p:nvPr>
        </p:nvSpPr>
        <p:spPr/>
        <p:txBody>
          <a:bodyPr/>
          <a:lstStyle/>
          <a:p>
            <a:r>
              <a:rPr lang="en-US"/>
              <a:t>Extended Family</a:t>
            </a:r>
          </a:p>
        </p:txBody>
      </p:sp>
      <p:sp>
        <p:nvSpPr>
          <p:cNvPr id="20483" name="Date Placeholder 3"/>
          <p:cNvSpPr>
            <a:spLocks noGrp="1"/>
          </p:cNvSpPr>
          <p:nvPr>
            <p:ph type="dt" sz="quarter" idx="10"/>
          </p:nvPr>
        </p:nvSpPr>
        <p:spPr>
          <a:noFill/>
          <a:ln>
            <a:miter lim="800000"/>
            <a:headEnd/>
            <a:tailEnd/>
          </a:ln>
        </p:spPr>
        <p:txBody>
          <a:bodyPr/>
          <a:lstStyle/>
          <a:p>
            <a:fld id="{90F7670D-820E-47EE-8C93-EC79F02F642A}" type="datetime1">
              <a:rPr lang="en-US" smtClean="0"/>
              <a:pPr/>
              <a:t>3/6/2019</a:t>
            </a:fld>
            <a:endParaRPr lang="en-US"/>
          </a:p>
        </p:txBody>
      </p:sp>
      <p:sp>
        <p:nvSpPr>
          <p:cNvPr id="20484" name="Slide Number Placeholder 5"/>
          <p:cNvSpPr>
            <a:spLocks noGrp="1"/>
          </p:cNvSpPr>
          <p:nvPr>
            <p:ph type="sldNum" sz="quarter" idx="12"/>
          </p:nvPr>
        </p:nvSpPr>
        <p:spPr>
          <a:noFill/>
          <a:ln>
            <a:miter lim="800000"/>
            <a:headEnd/>
            <a:tailEnd/>
          </a:ln>
        </p:spPr>
        <p:txBody>
          <a:bodyPr/>
          <a:lstStyle/>
          <a:p>
            <a:fld id="{537A5460-7F86-4C0A-9C71-8167B8DB946A}" type="slidenum">
              <a:rPr lang="en-US" smtClean="0"/>
              <a:pPr/>
              <a:t>6</a:t>
            </a:fld>
            <a:endParaRPr lang="en-US"/>
          </a:p>
        </p:txBody>
      </p:sp>
      <p:sp>
        <p:nvSpPr>
          <p:cNvPr id="7" name="Content Placeholder 6"/>
          <p:cNvSpPr>
            <a:spLocks noGrp="1"/>
          </p:cNvSpPr>
          <p:nvPr>
            <p:ph idx="1"/>
          </p:nvPr>
        </p:nvSpPr>
        <p:spPr>
          <a:xfrm>
            <a:off x="292100" y="3870325"/>
            <a:ext cx="8496300" cy="2160588"/>
          </a:xfrm>
        </p:spPr>
        <p:txBody>
          <a:bodyPr/>
          <a:lstStyle/>
          <a:p>
            <a:r>
              <a:rPr lang="en-US"/>
              <a:t>Extended Family – is made up of large number of people usually three generations or more who live together or by each other – type typical of pre industrial societies.</a:t>
            </a:r>
          </a:p>
          <a:p>
            <a:endParaRPr lang="en-US"/>
          </a:p>
        </p:txBody>
      </p:sp>
      <p:pic>
        <p:nvPicPr>
          <p:cNvPr id="20486" name="Picture 8" descr="Data from TMS">
            <a:hlinkClick r:id="rId3"/>
          </p:cNvPr>
          <p:cNvPicPr>
            <a:picLocks noChangeAspect="1" noChangeArrowheads="1"/>
          </p:cNvPicPr>
          <p:nvPr/>
        </p:nvPicPr>
        <p:blipFill>
          <a:blip r:embed="rId4"/>
          <a:srcRect/>
          <a:stretch>
            <a:fillRect/>
          </a:stretch>
        </p:blipFill>
        <p:spPr bwMode="auto">
          <a:xfrm rot="703808">
            <a:off x="5508625" y="692150"/>
            <a:ext cx="1928813" cy="1450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6867"/>
                                        </p:tgtEl>
                                        <p:attrNameLst>
                                          <p:attrName>style.visibility</p:attrName>
                                        </p:attrNameLst>
                                      </p:cBhvr>
                                      <p:to>
                                        <p:strVal val="visible"/>
                                      </p:to>
                                    </p:set>
                                    <p:animEffect transition="in" filter="wheel(1)">
                                      <p:cBhvr>
                                        <p:cTn id="21"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627313" y="3952875"/>
            <a:ext cx="3757612" cy="2300288"/>
          </a:xfrm>
          <a:prstGeom prst="rect">
            <a:avLst/>
          </a:prstGeom>
          <a:noFill/>
          <a:ln w="9525">
            <a:noFill/>
            <a:miter lim="800000"/>
            <a:headEnd/>
            <a:tailEnd/>
          </a:ln>
        </p:spPr>
      </p:pic>
      <p:sp>
        <p:nvSpPr>
          <p:cNvPr id="2" name="Title 1"/>
          <p:cNvSpPr>
            <a:spLocks noGrp="1"/>
          </p:cNvSpPr>
          <p:nvPr>
            <p:ph type="title"/>
          </p:nvPr>
        </p:nvSpPr>
        <p:spPr/>
        <p:txBody>
          <a:bodyPr/>
          <a:lstStyle/>
          <a:p>
            <a:r>
              <a:rPr lang="en-US"/>
              <a:t>Resconstituted Family</a:t>
            </a:r>
          </a:p>
        </p:txBody>
      </p:sp>
      <p:sp>
        <p:nvSpPr>
          <p:cNvPr id="3" name="Content Placeholder 2"/>
          <p:cNvSpPr>
            <a:spLocks noGrp="1"/>
          </p:cNvSpPr>
          <p:nvPr>
            <p:ph idx="1"/>
          </p:nvPr>
        </p:nvSpPr>
        <p:spPr>
          <a:xfrm>
            <a:off x="684213" y="1628775"/>
            <a:ext cx="8178800" cy="4171950"/>
          </a:xfrm>
        </p:spPr>
        <p:txBody>
          <a:bodyPr/>
          <a:lstStyle/>
          <a:p>
            <a:r>
              <a:rPr lang="en-US"/>
              <a:t>The Reconstituted (Blended) Family – is formed by adults who have married previously and who bring children from their previous marriage to the new marriage, forming a new family unit.</a:t>
            </a:r>
          </a:p>
          <a:p>
            <a:endParaRPr lang="en-US"/>
          </a:p>
        </p:txBody>
      </p:sp>
      <p:sp>
        <p:nvSpPr>
          <p:cNvPr id="21508" name="Date Placeholder 3"/>
          <p:cNvSpPr>
            <a:spLocks noGrp="1"/>
          </p:cNvSpPr>
          <p:nvPr>
            <p:ph type="dt" sz="quarter" idx="10"/>
          </p:nvPr>
        </p:nvSpPr>
        <p:spPr>
          <a:noFill/>
          <a:ln>
            <a:miter lim="800000"/>
            <a:headEnd/>
            <a:tailEnd/>
          </a:ln>
        </p:spPr>
        <p:txBody>
          <a:bodyPr/>
          <a:lstStyle/>
          <a:p>
            <a:fld id="{8D3DA082-5C51-41E8-9E04-CC756DC5AADE}" type="datetime1">
              <a:rPr lang="en-US" smtClean="0"/>
              <a:pPr/>
              <a:t>3/6/2019</a:t>
            </a:fld>
            <a:endParaRPr lang="en-US"/>
          </a:p>
        </p:txBody>
      </p:sp>
      <p:sp>
        <p:nvSpPr>
          <p:cNvPr id="21509" name="Slide Number Placeholder 5"/>
          <p:cNvSpPr>
            <a:spLocks noGrp="1"/>
          </p:cNvSpPr>
          <p:nvPr>
            <p:ph type="sldNum" sz="quarter" idx="12"/>
          </p:nvPr>
        </p:nvSpPr>
        <p:spPr>
          <a:noFill/>
          <a:ln>
            <a:miter lim="800000"/>
            <a:headEnd/>
            <a:tailEnd/>
          </a:ln>
        </p:spPr>
        <p:txBody>
          <a:bodyPr/>
          <a:lstStyle/>
          <a:p>
            <a:fld id="{5109FF2A-D9FF-4FA3-9A38-46939B095BEB}" type="slidenum">
              <a:rPr lang="en-US" smtClean="0"/>
              <a:pPr/>
              <a:t>7</a:t>
            </a:fld>
            <a:endParaRPr lang="en-US"/>
          </a:p>
        </p:txBody>
      </p:sp>
      <p:pic>
        <p:nvPicPr>
          <p:cNvPr id="21510" name="Picture 8" descr="Join the Brady Bunch for fun times with their season one DVD."/>
          <p:cNvPicPr>
            <a:picLocks noChangeAspect="1" noChangeArrowheads="1"/>
          </p:cNvPicPr>
          <p:nvPr/>
        </p:nvPicPr>
        <p:blipFill>
          <a:blip r:embed="rId3"/>
          <a:srcRect/>
          <a:stretch>
            <a:fillRect/>
          </a:stretch>
        </p:blipFill>
        <p:spPr bwMode="auto">
          <a:xfrm rot="738732">
            <a:off x="6713538" y="493713"/>
            <a:ext cx="1511300" cy="1217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7890"/>
                                        </p:tgtEl>
                                        <p:attrNameLst>
                                          <p:attrName>style.visibility</p:attrName>
                                        </p:attrNameLst>
                                      </p:cBhvr>
                                      <p:to>
                                        <p:strVal val="visible"/>
                                      </p:to>
                                    </p:set>
                                    <p:animEffect transition="in" filter="wheel(1)">
                                      <p:cBhvr>
                                        <p:cTn id="21"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4452938" cy="1143000"/>
          </a:xfrm>
        </p:spPr>
        <p:txBody>
          <a:bodyPr/>
          <a:lstStyle/>
          <a:p>
            <a:r>
              <a:rPr lang="en-US" sz="2000"/>
              <a:t>Household &amp; Nontraditional Familes</a:t>
            </a:r>
          </a:p>
        </p:txBody>
      </p:sp>
      <p:sp>
        <p:nvSpPr>
          <p:cNvPr id="3" name="Content Placeholder 2"/>
          <p:cNvSpPr>
            <a:spLocks noGrp="1"/>
          </p:cNvSpPr>
          <p:nvPr>
            <p:ph idx="1"/>
          </p:nvPr>
        </p:nvSpPr>
        <p:spPr>
          <a:xfrm>
            <a:off x="482600" y="2324100"/>
            <a:ext cx="8178800" cy="4171950"/>
          </a:xfrm>
        </p:spPr>
        <p:txBody>
          <a:bodyPr/>
          <a:lstStyle/>
          <a:p>
            <a:r>
              <a:rPr lang="en-US"/>
              <a:t>The Household – a household is a group of people who live in the same accommodation. While most families live in households, not all households correspond to a family unit. </a:t>
            </a:r>
          </a:p>
          <a:p>
            <a:r>
              <a:rPr lang="en-US"/>
              <a:t>Some households could be considered families because they support each other emotionally and financially</a:t>
            </a:r>
          </a:p>
          <a:p>
            <a:endParaRPr lang="en-US"/>
          </a:p>
        </p:txBody>
      </p:sp>
      <p:sp>
        <p:nvSpPr>
          <p:cNvPr id="22531" name="Date Placeholder 3"/>
          <p:cNvSpPr>
            <a:spLocks noGrp="1"/>
          </p:cNvSpPr>
          <p:nvPr>
            <p:ph type="dt" sz="quarter" idx="10"/>
          </p:nvPr>
        </p:nvSpPr>
        <p:spPr>
          <a:noFill/>
          <a:ln>
            <a:miter lim="800000"/>
            <a:headEnd/>
            <a:tailEnd/>
          </a:ln>
        </p:spPr>
        <p:txBody>
          <a:bodyPr/>
          <a:lstStyle/>
          <a:p>
            <a:fld id="{C3B6CC6A-2030-4681-9D31-AAD847DA7984}" type="datetime1">
              <a:rPr lang="en-US" smtClean="0"/>
              <a:pPr/>
              <a:t>3/6/2019</a:t>
            </a:fld>
            <a:endParaRPr lang="en-US"/>
          </a:p>
        </p:txBody>
      </p:sp>
      <p:sp>
        <p:nvSpPr>
          <p:cNvPr id="22532" name="Slide Number Placeholder 5"/>
          <p:cNvSpPr>
            <a:spLocks noGrp="1"/>
          </p:cNvSpPr>
          <p:nvPr>
            <p:ph type="sldNum" sz="quarter" idx="12"/>
          </p:nvPr>
        </p:nvSpPr>
        <p:spPr>
          <a:noFill/>
          <a:ln>
            <a:miter lim="800000"/>
            <a:headEnd/>
            <a:tailEnd/>
          </a:ln>
        </p:spPr>
        <p:txBody>
          <a:bodyPr/>
          <a:lstStyle/>
          <a:p>
            <a:fld id="{BDAB4302-F4B7-46B6-BFA5-F5DEEB489B0E}" type="slidenum">
              <a:rPr lang="en-US" smtClean="0"/>
              <a:pPr/>
              <a:t>8</a:t>
            </a:fld>
            <a:endParaRPr lang="en-US"/>
          </a:p>
        </p:txBody>
      </p:sp>
      <p:pic>
        <p:nvPicPr>
          <p:cNvPr id="22533" name="Picture 8" descr="The Olsen twins star in their first roles on Full House."/>
          <p:cNvPicPr>
            <a:picLocks noChangeAspect="1" noChangeArrowheads="1"/>
          </p:cNvPicPr>
          <p:nvPr/>
        </p:nvPicPr>
        <p:blipFill>
          <a:blip r:embed="rId2"/>
          <a:srcRect/>
          <a:stretch>
            <a:fillRect/>
          </a:stretch>
        </p:blipFill>
        <p:spPr bwMode="auto">
          <a:xfrm>
            <a:off x="4859338" y="260350"/>
            <a:ext cx="2681287" cy="215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t>Activity: TV Shows and Commercials</a:t>
            </a:r>
          </a:p>
        </p:txBody>
      </p:sp>
      <p:sp>
        <p:nvSpPr>
          <p:cNvPr id="3" name="Content Placeholder 2"/>
          <p:cNvSpPr>
            <a:spLocks noGrp="1"/>
          </p:cNvSpPr>
          <p:nvPr>
            <p:ph idx="1"/>
          </p:nvPr>
        </p:nvSpPr>
        <p:spPr/>
        <p:txBody>
          <a:bodyPr/>
          <a:lstStyle/>
          <a:p>
            <a:r>
              <a:rPr lang="en-US"/>
              <a:t>Think about and write down five (5) current tv shows about families and try to  put into a category. </a:t>
            </a:r>
          </a:p>
          <a:p>
            <a:r>
              <a:rPr lang="en-US"/>
              <a:t>Five (5) old TV shows and do the same</a:t>
            </a:r>
          </a:p>
          <a:p>
            <a:r>
              <a:rPr lang="en-US"/>
              <a:t>Do the same for five (5) TV commercials? Is there a difference?</a:t>
            </a:r>
          </a:p>
          <a:p>
            <a:r>
              <a:rPr lang="en-US"/>
              <a:t>Identify </a:t>
            </a:r>
            <a:r>
              <a:rPr lang="en-US" i="1"/>
              <a:t>similarities </a:t>
            </a:r>
            <a:r>
              <a:rPr lang="en-US"/>
              <a:t>and </a:t>
            </a:r>
            <a:r>
              <a:rPr lang="en-US" i="1"/>
              <a:t>differences </a:t>
            </a:r>
            <a:r>
              <a:rPr lang="en-US"/>
              <a:t>between them  and present back to the class. </a:t>
            </a:r>
          </a:p>
        </p:txBody>
      </p:sp>
      <p:sp>
        <p:nvSpPr>
          <p:cNvPr id="23555" name="Date Placeholder 3"/>
          <p:cNvSpPr>
            <a:spLocks noGrp="1"/>
          </p:cNvSpPr>
          <p:nvPr>
            <p:ph type="dt" sz="quarter" idx="10"/>
          </p:nvPr>
        </p:nvSpPr>
        <p:spPr>
          <a:noFill/>
          <a:ln>
            <a:miter lim="800000"/>
            <a:headEnd/>
            <a:tailEnd/>
          </a:ln>
        </p:spPr>
        <p:txBody>
          <a:bodyPr/>
          <a:lstStyle/>
          <a:p>
            <a:fld id="{B2BB2D33-1A8E-4656-BD57-C3F3F6A37EE9}" type="datetime1">
              <a:rPr lang="en-US" smtClean="0"/>
              <a:pPr/>
              <a:t>3/6/2019</a:t>
            </a:fld>
            <a:endParaRPr lang="en-US"/>
          </a:p>
        </p:txBody>
      </p:sp>
      <p:sp>
        <p:nvSpPr>
          <p:cNvPr id="23556" name="Slide Number Placeholder 5"/>
          <p:cNvSpPr>
            <a:spLocks noGrp="1"/>
          </p:cNvSpPr>
          <p:nvPr>
            <p:ph type="sldNum" sz="quarter" idx="12"/>
          </p:nvPr>
        </p:nvSpPr>
        <p:spPr>
          <a:noFill/>
          <a:ln>
            <a:miter lim="800000"/>
            <a:headEnd/>
            <a:tailEnd/>
          </a:ln>
        </p:spPr>
        <p:txBody>
          <a:bodyPr/>
          <a:lstStyle/>
          <a:p>
            <a:fld id="{A10F17A8-461B-487C-AD16-E82C0E2E44B1}" type="slidenum">
              <a:rPr lang="en-US" smtClean="0"/>
              <a:pPr/>
              <a:t>9</a:t>
            </a:fld>
            <a:endParaRPr lang="en-US"/>
          </a:p>
        </p:txBody>
      </p:sp>
      <p:pic>
        <p:nvPicPr>
          <p:cNvPr id="23557" name="Picture 6" descr="MC900389494[1]"/>
          <p:cNvPicPr>
            <a:picLocks noChangeAspect="1" noChangeArrowheads="1"/>
          </p:cNvPicPr>
          <p:nvPr/>
        </p:nvPicPr>
        <p:blipFill>
          <a:blip r:embed="rId2"/>
          <a:srcRect/>
          <a:stretch>
            <a:fillRect/>
          </a:stretch>
        </p:blipFill>
        <p:spPr bwMode="auto">
          <a:xfrm>
            <a:off x="4500563" y="765175"/>
            <a:ext cx="1031875" cy="1071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P:\APPS\32BitWin\OFFICE97\TEMPLATES\PRESENTATION DESIGNS\CONTEMPORARY PORTRAIT.POT</Template>
  <TotalTime>1579</TotalTime>
  <Words>2040</Words>
  <Application>Microsoft Office PowerPoint</Application>
  <PresentationFormat>On-screen Show (4:3)</PresentationFormat>
  <Paragraphs>213</Paragraphs>
  <Slides>31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Impact</vt:lpstr>
      <vt:lpstr>Monotype Sorts</vt:lpstr>
      <vt:lpstr>Tahoma</vt:lpstr>
      <vt:lpstr>Times New Roman</vt:lpstr>
      <vt:lpstr>CONTEMPORARY PORTRAIT</vt:lpstr>
      <vt:lpstr>What are some types of families?</vt:lpstr>
      <vt:lpstr>PowerPoint Presentation</vt:lpstr>
      <vt:lpstr>Families and Households: Definitions</vt:lpstr>
      <vt:lpstr>Family and Kin</vt:lpstr>
      <vt:lpstr>Types of Families: Nuclear  </vt:lpstr>
      <vt:lpstr>Extended Family</vt:lpstr>
      <vt:lpstr>Resconstituted Family</vt:lpstr>
      <vt:lpstr>Household &amp; Nontraditional Familes</vt:lpstr>
      <vt:lpstr>Activity: TV Shows and Commercials</vt:lpstr>
      <vt:lpstr>Types of Polygamous Families</vt:lpstr>
      <vt:lpstr>PowerPoint Presentation</vt:lpstr>
      <vt:lpstr>What did we learn?</vt:lpstr>
      <vt:lpstr>What did we learn?</vt:lpstr>
      <vt:lpstr>What did we learn?</vt:lpstr>
      <vt:lpstr>Reading:</vt:lpstr>
      <vt:lpstr>A Sociological Look at Marriage.</vt:lpstr>
      <vt:lpstr>PowerPoint Presentation</vt:lpstr>
      <vt:lpstr>Rank your top 10 characteristics for a marriage partner…</vt:lpstr>
      <vt:lpstr>PowerPoint Presentation</vt:lpstr>
      <vt:lpstr>Marriage</vt:lpstr>
      <vt:lpstr>Do Now:</vt:lpstr>
      <vt:lpstr>Marriage Activity</vt:lpstr>
      <vt:lpstr>PowerPoint Presentation</vt:lpstr>
      <vt:lpstr>Do Now:</vt:lpstr>
      <vt:lpstr>Theories of the family: Functionalism</vt:lpstr>
      <vt:lpstr>Theories of the Family: Marxism</vt:lpstr>
      <vt:lpstr>Theories of the Family: Feminism</vt:lpstr>
      <vt:lpstr>Theories of the Family: Interactionist</vt:lpstr>
      <vt:lpstr>Theories of the Family: Radical psychiatry</vt:lpstr>
      <vt:lpstr>What have we learned?</vt:lpstr>
      <vt:lpstr>Final Sociology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Arel, Scott</cp:lastModifiedBy>
  <cp:revision>47</cp:revision>
  <cp:lastPrinted>2002-04-14T15:09:23Z</cp:lastPrinted>
  <dcterms:created xsi:type="dcterms:W3CDTF">2002-04-14T15:09:23Z</dcterms:created>
  <dcterms:modified xsi:type="dcterms:W3CDTF">2019-03-06T14:55:58Z</dcterms:modified>
</cp:coreProperties>
</file>